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omments/comment1.xml" ContentType="application/vnd.openxmlformats-officedocument.presentationml.comment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2" r:id="rId5"/>
  </p:sldMasterIdLst>
  <p:notesMasterIdLst>
    <p:notesMasterId r:id="rId49"/>
  </p:notesMasterIdLst>
  <p:handoutMasterIdLst>
    <p:handoutMasterId r:id="rId50"/>
  </p:handoutMasterIdLst>
  <p:sldIdLst>
    <p:sldId id="261" r:id="rId6"/>
    <p:sldId id="260" r:id="rId7"/>
    <p:sldId id="341" r:id="rId8"/>
    <p:sldId id="339" r:id="rId9"/>
    <p:sldId id="340" r:id="rId10"/>
    <p:sldId id="258" r:id="rId11"/>
    <p:sldId id="344" r:id="rId12"/>
    <p:sldId id="383" r:id="rId13"/>
    <p:sldId id="345" r:id="rId14"/>
    <p:sldId id="346" r:id="rId15"/>
    <p:sldId id="287" r:id="rId16"/>
    <p:sldId id="348" r:id="rId17"/>
    <p:sldId id="384" r:id="rId18"/>
    <p:sldId id="302" r:id="rId19"/>
    <p:sldId id="295" r:id="rId20"/>
    <p:sldId id="320" r:id="rId21"/>
    <p:sldId id="349" r:id="rId22"/>
    <p:sldId id="262" r:id="rId23"/>
    <p:sldId id="324" r:id="rId24"/>
    <p:sldId id="365" r:id="rId25"/>
    <p:sldId id="366" r:id="rId26"/>
    <p:sldId id="333" r:id="rId27"/>
    <p:sldId id="294" r:id="rId28"/>
    <p:sldId id="367" r:id="rId29"/>
    <p:sldId id="368" r:id="rId30"/>
    <p:sldId id="369" r:id="rId31"/>
    <p:sldId id="289" r:id="rId32"/>
    <p:sldId id="370" r:id="rId33"/>
    <p:sldId id="313" r:id="rId34"/>
    <p:sldId id="371" r:id="rId35"/>
    <p:sldId id="372" r:id="rId36"/>
    <p:sldId id="286" r:id="rId37"/>
    <p:sldId id="373" r:id="rId38"/>
    <p:sldId id="374" r:id="rId39"/>
    <p:sldId id="375" r:id="rId40"/>
    <p:sldId id="271" r:id="rId41"/>
    <p:sldId id="376" r:id="rId42"/>
    <p:sldId id="331" r:id="rId43"/>
    <p:sldId id="377" r:id="rId44"/>
    <p:sldId id="279" r:id="rId45"/>
    <p:sldId id="378" r:id="rId46"/>
    <p:sldId id="379" r:id="rId47"/>
    <p:sldId id="380" r:id="rId48"/>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1" clrIdx="0"/>
  <p:cmAuthor id="1" name="Micheau" initials="DS-JM" lastIdx="4" clrIdx="1"/>
  <p:cmAuthor id="2" name="DESPRAT Diane" initials="DD" lastIdx="9" clrIdx="2">
    <p:extLst>
      <p:ext uri="{19B8F6BF-5375-455C-9EA6-DF929625EA0E}">
        <p15:presenceInfo xmlns:p15="http://schemas.microsoft.com/office/powerpoint/2012/main" userId="S-1-5-21-73586283-1343024091-725345543-18247" providerId="AD"/>
      </p:ext>
    </p:extLst>
  </p:cmAuthor>
  <p:cmAuthor id="3" name="PARDO Elisa" initials="PE" lastIdx="1" clrIdx="3">
    <p:extLst>
      <p:ext uri="{19B8F6BF-5375-455C-9EA6-DF929625EA0E}">
        <p15:presenceInfo xmlns:p15="http://schemas.microsoft.com/office/powerpoint/2012/main" userId="S-1-5-21-73586283-1343024091-725345543-18168" providerId="AD"/>
      </p:ext>
    </p:extLst>
  </p:cmAuthor>
  <p:cmAuthor id="4" name="BOISSON-COHEN Marine" initials="BM" lastIdx="1" clrIdx="4">
    <p:extLst>
      <p:ext uri="{19B8F6BF-5375-455C-9EA6-DF929625EA0E}">
        <p15:presenceInfo xmlns:p15="http://schemas.microsoft.com/office/powerpoint/2012/main" userId="S-1-5-21-73586283-1343024091-725345543-1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AAB45"/>
    <a:srgbClr val="62954A"/>
    <a:srgbClr val="004A00"/>
    <a:srgbClr val="2E7FA1"/>
    <a:srgbClr val="DF3603"/>
    <a:srgbClr val="EE0700"/>
    <a:srgbClr val="6CB643"/>
    <a:srgbClr val="FF4AFF"/>
    <a:srgbClr val="DA1D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291" autoAdjust="0"/>
  </p:normalViewPr>
  <p:slideViewPr>
    <p:cSldViewPr snapToGrid="0" snapToObjects="1">
      <p:cViewPr varScale="1">
        <p:scale>
          <a:sx n="67" d="100"/>
          <a:sy n="67" d="100"/>
        </p:scale>
        <p:origin x="828"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741" y="-8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Feuil1!$B$1</c:f>
              <c:strCache>
                <c:ptCount val="1"/>
                <c:pt idx="0">
                  <c:v>niveau de qualité</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elete val="1"/>
          </c:dLbls>
          <c:cat>
            <c:numRef>
              <c:f>Feuil1!$A$2:$A$5</c:f>
              <c:numCache>
                <c:formatCode>General</c:formatCode>
                <c:ptCount val="4"/>
              </c:numCache>
            </c:numRef>
          </c:cat>
          <c:val>
            <c:numRef>
              <c:f>Feuil1!$B$2:$B$5</c:f>
              <c:numCache>
                <c:formatCode>General</c:formatCode>
                <c:ptCount val="4"/>
                <c:pt idx="0">
                  <c:v>2</c:v>
                </c:pt>
                <c:pt idx="1">
                  <c:v>3</c:v>
                </c:pt>
                <c:pt idx="2">
                  <c:v>4</c:v>
                </c:pt>
                <c:pt idx="3">
                  <c:v>5</c:v>
                </c:pt>
              </c:numCache>
            </c:numRef>
          </c:val>
          <c:extLst>
            <c:ext xmlns:c16="http://schemas.microsoft.com/office/drawing/2014/chart" uri="{C3380CC4-5D6E-409C-BE32-E72D297353CC}">
              <c16:uniqueId val="{00000000-3D8A-4DCB-8944-ADDFB3FBD0F8}"/>
            </c:ext>
          </c:extLst>
        </c:ser>
        <c:dLbls>
          <c:showLegendKey val="0"/>
          <c:showVal val="1"/>
          <c:showCatName val="0"/>
          <c:showSerName val="0"/>
          <c:showPercent val="0"/>
          <c:showBubbleSize val="0"/>
        </c:dLbls>
        <c:gapWidth val="75"/>
        <c:axId val="216903376"/>
        <c:axId val="229971184"/>
      </c:barChart>
      <c:catAx>
        <c:axId val="2169033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9971184"/>
        <c:crosses val="autoZero"/>
        <c:auto val="1"/>
        <c:lblAlgn val="ctr"/>
        <c:lblOffset val="100"/>
        <c:noMultiLvlLbl val="0"/>
      </c:catAx>
      <c:valAx>
        <c:axId val="229971184"/>
        <c:scaling>
          <c:orientation val="minMax"/>
        </c:scaling>
        <c:delete val="1"/>
        <c:axPos val="l"/>
        <c:numFmt formatCode="General" sourceLinked="1"/>
        <c:majorTickMark val="none"/>
        <c:minorTickMark val="none"/>
        <c:tickLblPos val="nextTo"/>
        <c:crossAx val="21690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2-11-07T15:38:30.387" idx="1">
    <p:pos x="2843" y="2706"/>
    <p:text>Créer le formulaire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2F870-BC3C-4C34-B68E-EE80DCE27E36}"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fr-FR"/>
        </a:p>
      </dgm:t>
    </dgm:pt>
    <dgm:pt modelId="{F2D3899F-66FA-4F86-BAC6-9A26F3634A54}">
      <dgm:prSet phldrT="[Texte]"/>
      <dgm:spPr>
        <a:solidFill>
          <a:schemeClr val="accent3">
            <a:lumMod val="40000"/>
            <a:lumOff val="60000"/>
          </a:schemeClr>
        </a:solidFill>
      </dgm:spPr>
      <dgm:t>
        <a:bodyPr/>
        <a:lstStyle/>
        <a:p>
          <a:r>
            <a:rPr lang="fr-FR" dirty="0"/>
            <a:t>Qualité de service</a:t>
          </a:r>
        </a:p>
      </dgm:t>
    </dgm:pt>
    <dgm:pt modelId="{84AF1CF9-09E6-432D-802E-B7E9CFE4AD91}" type="parTrans" cxnId="{C45B62B8-6550-427E-86AD-688E5799EE04}">
      <dgm:prSet/>
      <dgm:spPr/>
      <dgm:t>
        <a:bodyPr/>
        <a:lstStyle/>
        <a:p>
          <a:endParaRPr lang="fr-FR"/>
        </a:p>
      </dgm:t>
    </dgm:pt>
    <dgm:pt modelId="{28DDC0D8-BBE9-4713-8FD3-EF632878B924}" type="sibTrans" cxnId="{C45B62B8-6550-427E-86AD-688E5799EE04}">
      <dgm:prSet/>
      <dgm:spPr/>
      <dgm:t>
        <a:bodyPr/>
        <a:lstStyle/>
        <a:p>
          <a:endParaRPr lang="fr-FR"/>
        </a:p>
      </dgm:t>
    </dgm:pt>
    <dgm:pt modelId="{4C40344E-04A0-4EE4-9C74-B9F7188C91DE}">
      <dgm:prSet phldrT="[Texte]" custT="1"/>
      <dgm:spPr/>
      <dgm:t>
        <a:bodyPr/>
        <a:lstStyle/>
        <a:p>
          <a:r>
            <a:rPr lang="fr-FR" sz="1200" dirty="0"/>
            <a:t>personnes</a:t>
          </a:r>
        </a:p>
      </dgm:t>
    </dgm:pt>
    <dgm:pt modelId="{23FF846F-40EE-4BE0-AEFB-7E90AAA2DE7A}" type="parTrans" cxnId="{84273EFB-1ADE-491D-AC08-346BA05AFCDE}">
      <dgm:prSet/>
      <dgm:spPr/>
      <dgm:t>
        <a:bodyPr/>
        <a:lstStyle/>
        <a:p>
          <a:endParaRPr lang="fr-FR"/>
        </a:p>
      </dgm:t>
    </dgm:pt>
    <dgm:pt modelId="{C7535B87-DFDC-4AD5-B314-B80FDCCB0E1E}" type="sibTrans" cxnId="{84273EFB-1ADE-491D-AC08-346BA05AFCDE}">
      <dgm:prSet/>
      <dgm:spPr>
        <a:solidFill>
          <a:schemeClr val="accent3">
            <a:lumMod val="75000"/>
          </a:schemeClr>
        </a:solidFill>
      </dgm:spPr>
      <dgm:t>
        <a:bodyPr/>
        <a:lstStyle/>
        <a:p>
          <a:endParaRPr lang="fr-FR"/>
        </a:p>
      </dgm:t>
    </dgm:pt>
    <dgm:pt modelId="{E6AEB366-F6B9-4C60-9AE9-BCD2D07ABCD3}">
      <dgm:prSet phldrT="[Texte]" custT="1"/>
      <dgm:spPr/>
      <dgm:t>
        <a:bodyPr/>
        <a:lstStyle/>
        <a:p>
          <a:r>
            <a:rPr lang="fr-FR" sz="1100" dirty="0"/>
            <a:t>professionnels</a:t>
          </a:r>
        </a:p>
      </dgm:t>
    </dgm:pt>
    <dgm:pt modelId="{B001A899-BD8B-4AD9-B819-B0F74A3F5E4F}" type="parTrans" cxnId="{657BAE49-86FC-4A91-86F4-1093F96FD76F}">
      <dgm:prSet/>
      <dgm:spPr/>
      <dgm:t>
        <a:bodyPr/>
        <a:lstStyle/>
        <a:p>
          <a:endParaRPr lang="fr-FR"/>
        </a:p>
      </dgm:t>
    </dgm:pt>
    <dgm:pt modelId="{2722E721-FC84-46F2-8B68-F28264B64952}" type="sibTrans" cxnId="{657BAE49-86FC-4A91-86F4-1093F96FD76F}">
      <dgm:prSet/>
      <dgm:spPr>
        <a:solidFill>
          <a:schemeClr val="accent3">
            <a:lumMod val="75000"/>
          </a:schemeClr>
        </a:solidFill>
      </dgm:spPr>
      <dgm:t>
        <a:bodyPr/>
        <a:lstStyle/>
        <a:p>
          <a:endParaRPr lang="fr-FR"/>
        </a:p>
      </dgm:t>
    </dgm:pt>
    <dgm:pt modelId="{B98237D5-9FF9-4612-B4DA-00B9EA4724B4}">
      <dgm:prSet phldrT="[Texte]" custT="1"/>
      <dgm:spPr/>
      <dgm:t>
        <a:bodyPr/>
        <a:lstStyle/>
        <a:p>
          <a:r>
            <a:rPr lang="fr-FR" sz="1200" dirty="0"/>
            <a:t>aidants</a:t>
          </a:r>
        </a:p>
      </dgm:t>
    </dgm:pt>
    <dgm:pt modelId="{60214D3A-55B2-40E2-8FAF-F2C9ED58BF71}" type="parTrans" cxnId="{830BC6BD-B37B-4AD3-AA65-36C435E63BA2}">
      <dgm:prSet/>
      <dgm:spPr/>
      <dgm:t>
        <a:bodyPr/>
        <a:lstStyle/>
        <a:p>
          <a:endParaRPr lang="fr-FR"/>
        </a:p>
      </dgm:t>
    </dgm:pt>
    <dgm:pt modelId="{CF6C0778-43E7-4C2D-B401-620473C0D6F3}" type="sibTrans" cxnId="{830BC6BD-B37B-4AD3-AA65-36C435E63BA2}">
      <dgm:prSet/>
      <dgm:spPr>
        <a:solidFill>
          <a:schemeClr val="accent3">
            <a:lumMod val="75000"/>
          </a:schemeClr>
        </a:solidFill>
      </dgm:spPr>
      <dgm:t>
        <a:bodyPr/>
        <a:lstStyle/>
        <a:p>
          <a:endParaRPr lang="fr-FR"/>
        </a:p>
      </dgm:t>
    </dgm:pt>
    <dgm:pt modelId="{FB3A06F6-4676-4CB6-8E1A-B79CB8C9D65B}" type="pres">
      <dgm:prSet presAssocID="{7042F870-BC3C-4C34-B68E-EE80DCE27E36}" presName="Name0" presStyleCnt="0">
        <dgm:presLayoutVars>
          <dgm:chMax val="1"/>
          <dgm:dir/>
          <dgm:animLvl val="ctr"/>
          <dgm:resizeHandles val="exact"/>
        </dgm:presLayoutVars>
      </dgm:prSet>
      <dgm:spPr/>
    </dgm:pt>
    <dgm:pt modelId="{3183342A-CE1A-40B2-BF6A-59A31C2D9549}" type="pres">
      <dgm:prSet presAssocID="{F2D3899F-66FA-4F86-BAC6-9A26F3634A54}" presName="centerShape" presStyleLbl="node0" presStyleIdx="0" presStyleCnt="1"/>
      <dgm:spPr/>
    </dgm:pt>
    <dgm:pt modelId="{887699F3-7D02-41CE-BF43-E4910CB06102}" type="pres">
      <dgm:prSet presAssocID="{4C40344E-04A0-4EE4-9C74-B9F7188C91DE}" presName="node" presStyleLbl="node1" presStyleIdx="0" presStyleCnt="3" custScaleX="107165" custRadScaleRad="98485" custRadScaleInc="0">
        <dgm:presLayoutVars>
          <dgm:bulletEnabled val="1"/>
        </dgm:presLayoutVars>
      </dgm:prSet>
      <dgm:spPr/>
    </dgm:pt>
    <dgm:pt modelId="{FB59228A-CF8A-490D-BD88-E64F5AE258BF}" type="pres">
      <dgm:prSet presAssocID="{4C40344E-04A0-4EE4-9C74-B9F7188C91DE}" presName="dummy" presStyleCnt="0"/>
      <dgm:spPr/>
    </dgm:pt>
    <dgm:pt modelId="{3C9E7090-1B44-4A8A-8E07-BE74092A8FB9}" type="pres">
      <dgm:prSet presAssocID="{C7535B87-DFDC-4AD5-B314-B80FDCCB0E1E}" presName="sibTrans" presStyleLbl="sibTrans2D1" presStyleIdx="0" presStyleCnt="3" custLinFactNeighborX="656" custLinFactNeighborY="-1395"/>
      <dgm:spPr/>
    </dgm:pt>
    <dgm:pt modelId="{A588CBDB-5A2C-406D-A639-AD3DA2A9E74D}" type="pres">
      <dgm:prSet presAssocID="{E6AEB366-F6B9-4C60-9AE9-BCD2D07ABCD3}" presName="node" presStyleLbl="node1" presStyleIdx="1" presStyleCnt="3">
        <dgm:presLayoutVars>
          <dgm:bulletEnabled val="1"/>
        </dgm:presLayoutVars>
      </dgm:prSet>
      <dgm:spPr/>
    </dgm:pt>
    <dgm:pt modelId="{F2FC9B2C-22C5-4FE2-9BFA-1318BD3F841A}" type="pres">
      <dgm:prSet presAssocID="{E6AEB366-F6B9-4C60-9AE9-BCD2D07ABCD3}" presName="dummy" presStyleCnt="0"/>
      <dgm:spPr/>
    </dgm:pt>
    <dgm:pt modelId="{E22897F6-64B6-4379-801C-9B80970E4E7C}" type="pres">
      <dgm:prSet presAssocID="{2722E721-FC84-46F2-8B68-F28264B64952}" presName="sibTrans" presStyleLbl="sibTrans2D1" presStyleIdx="1" presStyleCnt="3"/>
      <dgm:spPr/>
    </dgm:pt>
    <dgm:pt modelId="{72165ECA-8406-4F93-926D-B8FEA08173C8}" type="pres">
      <dgm:prSet presAssocID="{B98237D5-9FF9-4612-B4DA-00B9EA4724B4}" presName="node" presStyleLbl="node1" presStyleIdx="2" presStyleCnt="3">
        <dgm:presLayoutVars>
          <dgm:bulletEnabled val="1"/>
        </dgm:presLayoutVars>
      </dgm:prSet>
      <dgm:spPr/>
    </dgm:pt>
    <dgm:pt modelId="{8AC6DD47-BDA5-408B-A046-7E3207898EDA}" type="pres">
      <dgm:prSet presAssocID="{B98237D5-9FF9-4612-B4DA-00B9EA4724B4}" presName="dummy" presStyleCnt="0"/>
      <dgm:spPr/>
    </dgm:pt>
    <dgm:pt modelId="{923F3546-4BDF-4270-AC3A-03740AB4469F}" type="pres">
      <dgm:prSet presAssocID="{CF6C0778-43E7-4C2D-B401-620473C0D6F3}" presName="sibTrans" presStyleLbl="sibTrans2D1" presStyleIdx="2" presStyleCnt="3"/>
      <dgm:spPr/>
    </dgm:pt>
  </dgm:ptLst>
  <dgm:cxnLst>
    <dgm:cxn modelId="{1576C811-947F-47C1-8238-500729F0172C}" type="presOf" srcId="{4C40344E-04A0-4EE4-9C74-B9F7188C91DE}" destId="{887699F3-7D02-41CE-BF43-E4910CB06102}" srcOrd="0" destOrd="0" presId="urn:microsoft.com/office/officeart/2005/8/layout/radial6"/>
    <dgm:cxn modelId="{8241391C-EC78-41C9-B7E3-DFC6C543436C}" type="presOf" srcId="{E6AEB366-F6B9-4C60-9AE9-BCD2D07ABCD3}" destId="{A588CBDB-5A2C-406D-A639-AD3DA2A9E74D}" srcOrd="0" destOrd="0" presId="urn:microsoft.com/office/officeart/2005/8/layout/radial6"/>
    <dgm:cxn modelId="{00090E1E-EA45-4382-9FC4-9F3CB7E5C65A}" type="presOf" srcId="{7042F870-BC3C-4C34-B68E-EE80DCE27E36}" destId="{FB3A06F6-4676-4CB6-8E1A-B79CB8C9D65B}" srcOrd="0" destOrd="0" presId="urn:microsoft.com/office/officeart/2005/8/layout/radial6"/>
    <dgm:cxn modelId="{657BAE49-86FC-4A91-86F4-1093F96FD76F}" srcId="{F2D3899F-66FA-4F86-BAC6-9A26F3634A54}" destId="{E6AEB366-F6B9-4C60-9AE9-BCD2D07ABCD3}" srcOrd="1" destOrd="0" parTransId="{B001A899-BD8B-4AD9-B819-B0F74A3F5E4F}" sibTransId="{2722E721-FC84-46F2-8B68-F28264B64952}"/>
    <dgm:cxn modelId="{BB525E9C-26D8-4DE0-90DA-724AAC95C978}" type="presOf" srcId="{B98237D5-9FF9-4612-B4DA-00B9EA4724B4}" destId="{72165ECA-8406-4F93-926D-B8FEA08173C8}" srcOrd="0" destOrd="0" presId="urn:microsoft.com/office/officeart/2005/8/layout/radial6"/>
    <dgm:cxn modelId="{CAC3CCB3-45FA-4EC2-9499-4F3D2EFF1BEA}" type="presOf" srcId="{C7535B87-DFDC-4AD5-B314-B80FDCCB0E1E}" destId="{3C9E7090-1B44-4A8A-8E07-BE74092A8FB9}" srcOrd="0" destOrd="0" presId="urn:microsoft.com/office/officeart/2005/8/layout/radial6"/>
    <dgm:cxn modelId="{C45B62B8-6550-427E-86AD-688E5799EE04}" srcId="{7042F870-BC3C-4C34-B68E-EE80DCE27E36}" destId="{F2D3899F-66FA-4F86-BAC6-9A26F3634A54}" srcOrd="0" destOrd="0" parTransId="{84AF1CF9-09E6-432D-802E-B7E9CFE4AD91}" sibTransId="{28DDC0D8-BBE9-4713-8FD3-EF632878B924}"/>
    <dgm:cxn modelId="{830BC6BD-B37B-4AD3-AA65-36C435E63BA2}" srcId="{F2D3899F-66FA-4F86-BAC6-9A26F3634A54}" destId="{B98237D5-9FF9-4612-B4DA-00B9EA4724B4}" srcOrd="2" destOrd="0" parTransId="{60214D3A-55B2-40E2-8FAF-F2C9ED58BF71}" sibTransId="{CF6C0778-43E7-4C2D-B401-620473C0D6F3}"/>
    <dgm:cxn modelId="{B5F05FCB-545D-46B8-B455-B75F293D42C5}" type="presOf" srcId="{2722E721-FC84-46F2-8B68-F28264B64952}" destId="{E22897F6-64B6-4379-801C-9B80970E4E7C}" srcOrd="0" destOrd="0" presId="urn:microsoft.com/office/officeart/2005/8/layout/radial6"/>
    <dgm:cxn modelId="{33A376DB-6BAA-456A-AFA0-A1D1937FB5A6}" type="presOf" srcId="{CF6C0778-43E7-4C2D-B401-620473C0D6F3}" destId="{923F3546-4BDF-4270-AC3A-03740AB4469F}" srcOrd="0" destOrd="0" presId="urn:microsoft.com/office/officeart/2005/8/layout/radial6"/>
    <dgm:cxn modelId="{50AD68F5-C980-4C1A-8F5E-DDA09EE56C35}" type="presOf" srcId="{F2D3899F-66FA-4F86-BAC6-9A26F3634A54}" destId="{3183342A-CE1A-40B2-BF6A-59A31C2D9549}" srcOrd="0" destOrd="0" presId="urn:microsoft.com/office/officeart/2005/8/layout/radial6"/>
    <dgm:cxn modelId="{84273EFB-1ADE-491D-AC08-346BA05AFCDE}" srcId="{F2D3899F-66FA-4F86-BAC6-9A26F3634A54}" destId="{4C40344E-04A0-4EE4-9C74-B9F7188C91DE}" srcOrd="0" destOrd="0" parTransId="{23FF846F-40EE-4BE0-AEFB-7E90AAA2DE7A}" sibTransId="{C7535B87-DFDC-4AD5-B314-B80FDCCB0E1E}"/>
    <dgm:cxn modelId="{4D63AF27-AB12-48BF-87AF-D35E0A5FC87C}" type="presParOf" srcId="{FB3A06F6-4676-4CB6-8E1A-B79CB8C9D65B}" destId="{3183342A-CE1A-40B2-BF6A-59A31C2D9549}" srcOrd="0" destOrd="0" presId="urn:microsoft.com/office/officeart/2005/8/layout/radial6"/>
    <dgm:cxn modelId="{BF52FD5D-091A-4375-8459-DFA1A193A346}" type="presParOf" srcId="{FB3A06F6-4676-4CB6-8E1A-B79CB8C9D65B}" destId="{887699F3-7D02-41CE-BF43-E4910CB06102}" srcOrd="1" destOrd="0" presId="urn:microsoft.com/office/officeart/2005/8/layout/radial6"/>
    <dgm:cxn modelId="{E17C1578-A80B-43D4-8307-92A764E1B415}" type="presParOf" srcId="{FB3A06F6-4676-4CB6-8E1A-B79CB8C9D65B}" destId="{FB59228A-CF8A-490D-BD88-E64F5AE258BF}" srcOrd="2" destOrd="0" presId="urn:microsoft.com/office/officeart/2005/8/layout/radial6"/>
    <dgm:cxn modelId="{813CD98A-74CE-4382-9987-CAD853751E74}" type="presParOf" srcId="{FB3A06F6-4676-4CB6-8E1A-B79CB8C9D65B}" destId="{3C9E7090-1B44-4A8A-8E07-BE74092A8FB9}" srcOrd="3" destOrd="0" presId="urn:microsoft.com/office/officeart/2005/8/layout/radial6"/>
    <dgm:cxn modelId="{4DA13CCB-E002-4948-B5B4-4FE3EC5A6586}" type="presParOf" srcId="{FB3A06F6-4676-4CB6-8E1A-B79CB8C9D65B}" destId="{A588CBDB-5A2C-406D-A639-AD3DA2A9E74D}" srcOrd="4" destOrd="0" presId="urn:microsoft.com/office/officeart/2005/8/layout/radial6"/>
    <dgm:cxn modelId="{C9BB1680-F7D1-4D05-B548-71A6AA69ECF3}" type="presParOf" srcId="{FB3A06F6-4676-4CB6-8E1A-B79CB8C9D65B}" destId="{F2FC9B2C-22C5-4FE2-9BFA-1318BD3F841A}" srcOrd="5" destOrd="0" presId="urn:microsoft.com/office/officeart/2005/8/layout/radial6"/>
    <dgm:cxn modelId="{023CE06E-CE51-40A3-85D0-5140114BB2DF}" type="presParOf" srcId="{FB3A06F6-4676-4CB6-8E1A-B79CB8C9D65B}" destId="{E22897F6-64B6-4379-801C-9B80970E4E7C}" srcOrd="6" destOrd="0" presId="urn:microsoft.com/office/officeart/2005/8/layout/radial6"/>
    <dgm:cxn modelId="{900CB166-BAED-4564-AD84-46566B46E705}" type="presParOf" srcId="{FB3A06F6-4676-4CB6-8E1A-B79CB8C9D65B}" destId="{72165ECA-8406-4F93-926D-B8FEA08173C8}" srcOrd="7" destOrd="0" presId="urn:microsoft.com/office/officeart/2005/8/layout/radial6"/>
    <dgm:cxn modelId="{9EC229E6-EC0A-482F-97AA-D578AAFCCD7D}" type="presParOf" srcId="{FB3A06F6-4676-4CB6-8E1A-B79CB8C9D65B}" destId="{8AC6DD47-BDA5-408B-A046-7E3207898EDA}" srcOrd="8" destOrd="0" presId="urn:microsoft.com/office/officeart/2005/8/layout/radial6"/>
    <dgm:cxn modelId="{73D4E16A-809A-4547-97FF-67709907B4DB}" type="presParOf" srcId="{FB3A06F6-4676-4CB6-8E1A-B79CB8C9D65B}" destId="{923F3546-4BDF-4270-AC3A-03740AB4469F}" srcOrd="9"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E840E-B0A7-426B-A9AD-E1AB92D62303}" type="doc">
      <dgm:prSet loTypeId="urn:microsoft.com/office/officeart/2005/8/layout/chevron1" loCatId="process" qsTypeId="urn:microsoft.com/office/officeart/2005/8/quickstyle/simple1" qsCatId="simple" csTypeId="urn:microsoft.com/office/officeart/2005/8/colors/accent3_1" csCatId="accent3" phldr="1"/>
      <dgm:spPr/>
    </dgm:pt>
    <dgm:pt modelId="{32DC3A65-07E0-41E5-B7B4-12EDE571B35A}">
      <dgm:prSet phldrT="[Texte]"/>
      <dgm:spPr/>
      <dgm:t>
        <a:bodyPr/>
        <a:lstStyle/>
        <a:p>
          <a:r>
            <a:rPr lang="fr-FR" dirty="0"/>
            <a:t>Information</a:t>
          </a:r>
        </a:p>
      </dgm:t>
    </dgm:pt>
    <dgm:pt modelId="{F22CD8B6-4FAD-48C0-9FFF-02849EAAD670}" type="parTrans" cxnId="{7D31ED8A-3CFD-47FB-A1BA-E16CF7DD0113}">
      <dgm:prSet/>
      <dgm:spPr/>
      <dgm:t>
        <a:bodyPr/>
        <a:lstStyle/>
        <a:p>
          <a:endParaRPr lang="fr-FR"/>
        </a:p>
      </dgm:t>
    </dgm:pt>
    <dgm:pt modelId="{74AC77DC-27BE-45D8-9596-7E0EE5BC5BEF}" type="sibTrans" cxnId="{7D31ED8A-3CFD-47FB-A1BA-E16CF7DD0113}">
      <dgm:prSet/>
      <dgm:spPr/>
      <dgm:t>
        <a:bodyPr/>
        <a:lstStyle/>
        <a:p>
          <a:endParaRPr lang="fr-FR"/>
        </a:p>
      </dgm:t>
    </dgm:pt>
    <dgm:pt modelId="{C7A6A891-C323-4B3F-A48A-D0E443E844A3}">
      <dgm:prSet phldrT="[Texte]"/>
      <dgm:spPr/>
      <dgm:t>
        <a:bodyPr/>
        <a:lstStyle/>
        <a:p>
          <a:r>
            <a:rPr lang="fr-FR" b="1" dirty="0">
              <a:solidFill>
                <a:schemeClr val="tx1"/>
              </a:solidFill>
            </a:rPr>
            <a:t>Délégation de pouvoir</a:t>
          </a:r>
        </a:p>
      </dgm:t>
    </dgm:pt>
    <dgm:pt modelId="{4527170E-1A6B-4D04-866B-404341513F30}" type="parTrans" cxnId="{2FCE9E31-36CD-4BF3-9927-71EB7A947B8B}">
      <dgm:prSet/>
      <dgm:spPr/>
      <dgm:t>
        <a:bodyPr/>
        <a:lstStyle/>
        <a:p>
          <a:endParaRPr lang="fr-FR"/>
        </a:p>
      </dgm:t>
    </dgm:pt>
    <dgm:pt modelId="{3FE3BE0F-22EC-46EA-A5D0-18C8E5F57067}" type="sibTrans" cxnId="{2FCE9E31-36CD-4BF3-9927-71EB7A947B8B}">
      <dgm:prSet/>
      <dgm:spPr/>
      <dgm:t>
        <a:bodyPr/>
        <a:lstStyle/>
        <a:p>
          <a:endParaRPr lang="fr-FR"/>
        </a:p>
      </dgm:t>
    </dgm:pt>
    <dgm:pt modelId="{9E48F241-DD64-4EFE-A587-EFA1A3F7977F}">
      <dgm:prSet phldrT="[Texte]"/>
      <dgm:spPr/>
      <dgm:t>
        <a:bodyPr/>
        <a:lstStyle/>
        <a:p>
          <a:r>
            <a:rPr lang="fr-FR" dirty="0"/>
            <a:t>Auto-gestion</a:t>
          </a:r>
        </a:p>
      </dgm:t>
    </dgm:pt>
    <dgm:pt modelId="{E03FB507-49AC-4E24-A74C-9A4B98E169ED}" type="parTrans" cxnId="{393DF756-2A2F-4BFF-9968-CD97C0413351}">
      <dgm:prSet/>
      <dgm:spPr/>
      <dgm:t>
        <a:bodyPr/>
        <a:lstStyle/>
        <a:p>
          <a:endParaRPr lang="fr-FR"/>
        </a:p>
      </dgm:t>
    </dgm:pt>
    <dgm:pt modelId="{F9D533B4-BF5F-4774-8FAB-E3B5AEDA70F6}" type="sibTrans" cxnId="{393DF756-2A2F-4BFF-9968-CD97C0413351}">
      <dgm:prSet/>
      <dgm:spPr/>
      <dgm:t>
        <a:bodyPr/>
        <a:lstStyle/>
        <a:p>
          <a:endParaRPr lang="fr-FR"/>
        </a:p>
      </dgm:t>
    </dgm:pt>
    <dgm:pt modelId="{DA8ACE45-717F-47FD-A215-AD1D534D1F7A}">
      <dgm:prSet/>
      <dgm:spPr/>
      <dgm:t>
        <a:bodyPr/>
        <a:lstStyle/>
        <a:p>
          <a:r>
            <a:rPr lang="fr-FR" dirty="0"/>
            <a:t>Consultation</a:t>
          </a:r>
        </a:p>
      </dgm:t>
    </dgm:pt>
    <dgm:pt modelId="{FCAD8E43-FFA1-48A2-8BE6-259B3EF10087}" type="parTrans" cxnId="{C5D10BA2-F98E-43FB-A66D-1BC21355AD7A}">
      <dgm:prSet/>
      <dgm:spPr/>
      <dgm:t>
        <a:bodyPr/>
        <a:lstStyle/>
        <a:p>
          <a:endParaRPr lang="fr-FR"/>
        </a:p>
      </dgm:t>
    </dgm:pt>
    <dgm:pt modelId="{BCFB76D8-37B4-4AC3-A959-4F1782653720}" type="sibTrans" cxnId="{C5D10BA2-F98E-43FB-A66D-1BC21355AD7A}">
      <dgm:prSet/>
      <dgm:spPr/>
      <dgm:t>
        <a:bodyPr/>
        <a:lstStyle/>
        <a:p>
          <a:endParaRPr lang="fr-FR"/>
        </a:p>
      </dgm:t>
    </dgm:pt>
    <dgm:pt modelId="{455716E7-76DF-4608-8101-1BE2FC9B6E31}">
      <dgm:prSet/>
      <dgm:spPr/>
      <dgm:t>
        <a:bodyPr/>
        <a:lstStyle/>
        <a:p>
          <a:r>
            <a:rPr lang="fr-FR" b="1" dirty="0">
              <a:solidFill>
                <a:schemeClr val="tx1"/>
              </a:solidFill>
            </a:rPr>
            <a:t>Réassurance</a:t>
          </a:r>
        </a:p>
        <a:p>
          <a:r>
            <a:rPr lang="fr-FR" b="1" dirty="0">
              <a:solidFill>
                <a:schemeClr val="tx1"/>
              </a:solidFill>
            </a:rPr>
            <a:t>ou Implication</a:t>
          </a:r>
        </a:p>
      </dgm:t>
    </dgm:pt>
    <dgm:pt modelId="{F5373BFB-EE90-4A7C-9DFE-77E7ECC42EBA}" type="parTrans" cxnId="{622E955B-0871-4A47-9C05-CCA986123C39}">
      <dgm:prSet/>
      <dgm:spPr/>
      <dgm:t>
        <a:bodyPr/>
        <a:lstStyle/>
        <a:p>
          <a:endParaRPr lang="fr-FR"/>
        </a:p>
      </dgm:t>
    </dgm:pt>
    <dgm:pt modelId="{D8B14237-DB9D-4BDA-8A7F-4C602FB418B8}" type="sibTrans" cxnId="{622E955B-0871-4A47-9C05-CCA986123C39}">
      <dgm:prSet/>
      <dgm:spPr/>
      <dgm:t>
        <a:bodyPr/>
        <a:lstStyle/>
        <a:p>
          <a:endParaRPr lang="fr-FR"/>
        </a:p>
      </dgm:t>
    </dgm:pt>
    <dgm:pt modelId="{4DEA2B81-B22B-4D15-8991-76B4CC5F4DB7}">
      <dgm:prSet/>
      <dgm:spPr/>
      <dgm:t>
        <a:bodyPr/>
        <a:lstStyle/>
        <a:p>
          <a:r>
            <a:rPr lang="fr-FR" b="1" dirty="0">
              <a:solidFill>
                <a:schemeClr val="tx1"/>
              </a:solidFill>
            </a:rPr>
            <a:t>Partenariat</a:t>
          </a:r>
        </a:p>
      </dgm:t>
    </dgm:pt>
    <dgm:pt modelId="{C7F483BA-47DA-4538-9D2C-325B16689117}" type="parTrans" cxnId="{B3A5ECC2-5930-4531-B381-D15C406BBDEA}">
      <dgm:prSet/>
      <dgm:spPr/>
      <dgm:t>
        <a:bodyPr/>
        <a:lstStyle/>
        <a:p>
          <a:endParaRPr lang="fr-FR"/>
        </a:p>
      </dgm:t>
    </dgm:pt>
    <dgm:pt modelId="{3371E9D8-97A2-4448-9B22-A081839AF131}" type="sibTrans" cxnId="{B3A5ECC2-5930-4531-B381-D15C406BBDEA}">
      <dgm:prSet/>
      <dgm:spPr/>
      <dgm:t>
        <a:bodyPr/>
        <a:lstStyle/>
        <a:p>
          <a:endParaRPr lang="fr-FR"/>
        </a:p>
      </dgm:t>
    </dgm:pt>
    <dgm:pt modelId="{7BD319A7-7C7A-4ECB-833C-78325DB09939}" type="pres">
      <dgm:prSet presAssocID="{5D8E840E-B0A7-426B-A9AD-E1AB92D62303}" presName="Name0" presStyleCnt="0">
        <dgm:presLayoutVars>
          <dgm:dir/>
          <dgm:animLvl val="lvl"/>
          <dgm:resizeHandles val="exact"/>
        </dgm:presLayoutVars>
      </dgm:prSet>
      <dgm:spPr/>
    </dgm:pt>
    <dgm:pt modelId="{6C35D515-B505-4C9B-AB76-A90F09E75742}" type="pres">
      <dgm:prSet presAssocID="{32DC3A65-07E0-41E5-B7B4-12EDE571B35A}" presName="parTxOnly" presStyleLbl="node1" presStyleIdx="0" presStyleCnt="6">
        <dgm:presLayoutVars>
          <dgm:chMax val="0"/>
          <dgm:chPref val="0"/>
          <dgm:bulletEnabled val="1"/>
        </dgm:presLayoutVars>
      </dgm:prSet>
      <dgm:spPr/>
    </dgm:pt>
    <dgm:pt modelId="{76781289-B439-4F90-8A5E-EFEFCC8167EB}" type="pres">
      <dgm:prSet presAssocID="{74AC77DC-27BE-45D8-9596-7E0EE5BC5BEF}" presName="parTxOnlySpace" presStyleCnt="0"/>
      <dgm:spPr/>
    </dgm:pt>
    <dgm:pt modelId="{6C7A068C-C2C6-4B28-9170-D8023A2EC2D6}" type="pres">
      <dgm:prSet presAssocID="{DA8ACE45-717F-47FD-A215-AD1D534D1F7A}" presName="parTxOnly" presStyleLbl="node1" presStyleIdx="1" presStyleCnt="6">
        <dgm:presLayoutVars>
          <dgm:chMax val="0"/>
          <dgm:chPref val="0"/>
          <dgm:bulletEnabled val="1"/>
        </dgm:presLayoutVars>
      </dgm:prSet>
      <dgm:spPr/>
    </dgm:pt>
    <dgm:pt modelId="{D82BD3FE-0CFF-4546-B313-83F4743A77A0}" type="pres">
      <dgm:prSet presAssocID="{BCFB76D8-37B4-4AC3-A959-4F1782653720}" presName="parTxOnlySpace" presStyleCnt="0"/>
      <dgm:spPr/>
    </dgm:pt>
    <dgm:pt modelId="{12DAE619-AF9C-42CA-B492-D617A488576E}" type="pres">
      <dgm:prSet presAssocID="{455716E7-76DF-4608-8101-1BE2FC9B6E31}" presName="parTxOnly" presStyleLbl="node1" presStyleIdx="2" presStyleCnt="6" custScaleX="111397">
        <dgm:presLayoutVars>
          <dgm:chMax val="0"/>
          <dgm:chPref val="0"/>
          <dgm:bulletEnabled val="1"/>
        </dgm:presLayoutVars>
      </dgm:prSet>
      <dgm:spPr/>
    </dgm:pt>
    <dgm:pt modelId="{6ED8EE75-B341-41D2-AAB2-9616E9A1C124}" type="pres">
      <dgm:prSet presAssocID="{D8B14237-DB9D-4BDA-8A7F-4C602FB418B8}" presName="parTxOnlySpace" presStyleCnt="0"/>
      <dgm:spPr/>
    </dgm:pt>
    <dgm:pt modelId="{CB60FC74-ACB0-42EB-8FE8-68FA9ED69A7A}" type="pres">
      <dgm:prSet presAssocID="{4DEA2B81-B22B-4D15-8991-76B4CC5F4DB7}" presName="parTxOnly" presStyleLbl="node1" presStyleIdx="3" presStyleCnt="6">
        <dgm:presLayoutVars>
          <dgm:chMax val="0"/>
          <dgm:chPref val="0"/>
          <dgm:bulletEnabled val="1"/>
        </dgm:presLayoutVars>
      </dgm:prSet>
      <dgm:spPr/>
    </dgm:pt>
    <dgm:pt modelId="{04EDEB93-1E05-4EDE-8EB3-EACAAD2AEE94}" type="pres">
      <dgm:prSet presAssocID="{3371E9D8-97A2-4448-9B22-A081839AF131}" presName="parTxOnlySpace" presStyleCnt="0"/>
      <dgm:spPr/>
    </dgm:pt>
    <dgm:pt modelId="{7DA5BC51-B886-4CB0-8EAA-71E2780EBA85}" type="pres">
      <dgm:prSet presAssocID="{C7A6A891-C323-4B3F-A48A-D0E443E844A3}" presName="parTxOnly" presStyleLbl="node1" presStyleIdx="4" presStyleCnt="6">
        <dgm:presLayoutVars>
          <dgm:chMax val="0"/>
          <dgm:chPref val="0"/>
          <dgm:bulletEnabled val="1"/>
        </dgm:presLayoutVars>
      </dgm:prSet>
      <dgm:spPr/>
    </dgm:pt>
    <dgm:pt modelId="{8FC85E95-ECCD-457E-90A2-EDAF3AEC6BE3}" type="pres">
      <dgm:prSet presAssocID="{3FE3BE0F-22EC-46EA-A5D0-18C8E5F57067}" presName="parTxOnlySpace" presStyleCnt="0"/>
      <dgm:spPr/>
    </dgm:pt>
    <dgm:pt modelId="{E58DAD34-BD6A-46CD-B872-F2C9FEA77239}" type="pres">
      <dgm:prSet presAssocID="{9E48F241-DD64-4EFE-A587-EFA1A3F7977F}" presName="parTxOnly" presStyleLbl="node1" presStyleIdx="5" presStyleCnt="6">
        <dgm:presLayoutVars>
          <dgm:chMax val="0"/>
          <dgm:chPref val="0"/>
          <dgm:bulletEnabled val="1"/>
        </dgm:presLayoutVars>
      </dgm:prSet>
      <dgm:spPr/>
    </dgm:pt>
  </dgm:ptLst>
  <dgm:cxnLst>
    <dgm:cxn modelId="{2FCE9E31-36CD-4BF3-9927-71EB7A947B8B}" srcId="{5D8E840E-B0A7-426B-A9AD-E1AB92D62303}" destId="{C7A6A891-C323-4B3F-A48A-D0E443E844A3}" srcOrd="4" destOrd="0" parTransId="{4527170E-1A6B-4D04-866B-404341513F30}" sibTransId="{3FE3BE0F-22EC-46EA-A5D0-18C8E5F57067}"/>
    <dgm:cxn modelId="{DE170D5B-940D-4C1B-BA45-3B8DC2B89434}" type="presOf" srcId="{DA8ACE45-717F-47FD-A215-AD1D534D1F7A}" destId="{6C7A068C-C2C6-4B28-9170-D8023A2EC2D6}" srcOrd="0" destOrd="0" presId="urn:microsoft.com/office/officeart/2005/8/layout/chevron1"/>
    <dgm:cxn modelId="{622E955B-0871-4A47-9C05-CCA986123C39}" srcId="{5D8E840E-B0A7-426B-A9AD-E1AB92D62303}" destId="{455716E7-76DF-4608-8101-1BE2FC9B6E31}" srcOrd="2" destOrd="0" parTransId="{F5373BFB-EE90-4A7C-9DFE-77E7ECC42EBA}" sibTransId="{D8B14237-DB9D-4BDA-8A7F-4C602FB418B8}"/>
    <dgm:cxn modelId="{B3B80253-536D-405A-A785-B6A4E743B5FF}" type="presOf" srcId="{5D8E840E-B0A7-426B-A9AD-E1AB92D62303}" destId="{7BD319A7-7C7A-4ECB-833C-78325DB09939}" srcOrd="0" destOrd="0" presId="urn:microsoft.com/office/officeart/2005/8/layout/chevron1"/>
    <dgm:cxn modelId="{3CDF2C73-82E9-469A-875C-D26E1E9843C4}" type="presOf" srcId="{32DC3A65-07E0-41E5-B7B4-12EDE571B35A}" destId="{6C35D515-B505-4C9B-AB76-A90F09E75742}" srcOrd="0" destOrd="0" presId="urn:microsoft.com/office/officeart/2005/8/layout/chevron1"/>
    <dgm:cxn modelId="{393DF756-2A2F-4BFF-9968-CD97C0413351}" srcId="{5D8E840E-B0A7-426B-A9AD-E1AB92D62303}" destId="{9E48F241-DD64-4EFE-A587-EFA1A3F7977F}" srcOrd="5" destOrd="0" parTransId="{E03FB507-49AC-4E24-A74C-9A4B98E169ED}" sibTransId="{F9D533B4-BF5F-4774-8FAB-E3B5AEDA70F6}"/>
    <dgm:cxn modelId="{6E762486-CA87-4E84-98D9-434EDB23241B}" type="presOf" srcId="{9E48F241-DD64-4EFE-A587-EFA1A3F7977F}" destId="{E58DAD34-BD6A-46CD-B872-F2C9FEA77239}" srcOrd="0" destOrd="0" presId="urn:microsoft.com/office/officeart/2005/8/layout/chevron1"/>
    <dgm:cxn modelId="{7D31ED8A-3CFD-47FB-A1BA-E16CF7DD0113}" srcId="{5D8E840E-B0A7-426B-A9AD-E1AB92D62303}" destId="{32DC3A65-07E0-41E5-B7B4-12EDE571B35A}" srcOrd="0" destOrd="0" parTransId="{F22CD8B6-4FAD-48C0-9FFF-02849EAAD670}" sibTransId="{74AC77DC-27BE-45D8-9596-7E0EE5BC5BEF}"/>
    <dgm:cxn modelId="{C5D10BA2-F98E-43FB-A66D-1BC21355AD7A}" srcId="{5D8E840E-B0A7-426B-A9AD-E1AB92D62303}" destId="{DA8ACE45-717F-47FD-A215-AD1D534D1F7A}" srcOrd="1" destOrd="0" parTransId="{FCAD8E43-FFA1-48A2-8BE6-259B3EF10087}" sibTransId="{BCFB76D8-37B4-4AC3-A959-4F1782653720}"/>
    <dgm:cxn modelId="{8DF3F7BB-505A-48D5-B29A-998E471A0105}" type="presOf" srcId="{455716E7-76DF-4608-8101-1BE2FC9B6E31}" destId="{12DAE619-AF9C-42CA-B492-D617A488576E}" srcOrd="0" destOrd="0" presId="urn:microsoft.com/office/officeart/2005/8/layout/chevron1"/>
    <dgm:cxn modelId="{B3A5ECC2-5930-4531-B381-D15C406BBDEA}" srcId="{5D8E840E-B0A7-426B-A9AD-E1AB92D62303}" destId="{4DEA2B81-B22B-4D15-8991-76B4CC5F4DB7}" srcOrd="3" destOrd="0" parTransId="{C7F483BA-47DA-4538-9D2C-325B16689117}" sibTransId="{3371E9D8-97A2-4448-9B22-A081839AF131}"/>
    <dgm:cxn modelId="{E6CDA6D0-3B07-40AB-BE0D-C4110869E80E}" type="presOf" srcId="{C7A6A891-C323-4B3F-A48A-D0E443E844A3}" destId="{7DA5BC51-B886-4CB0-8EAA-71E2780EBA85}" srcOrd="0" destOrd="0" presId="urn:microsoft.com/office/officeart/2005/8/layout/chevron1"/>
    <dgm:cxn modelId="{873936D4-9088-4B4A-A4D6-79BA0FADC26A}" type="presOf" srcId="{4DEA2B81-B22B-4D15-8991-76B4CC5F4DB7}" destId="{CB60FC74-ACB0-42EB-8FE8-68FA9ED69A7A}" srcOrd="0" destOrd="0" presId="urn:microsoft.com/office/officeart/2005/8/layout/chevron1"/>
    <dgm:cxn modelId="{0A97B933-333A-408E-8B4E-429186708E14}" type="presParOf" srcId="{7BD319A7-7C7A-4ECB-833C-78325DB09939}" destId="{6C35D515-B505-4C9B-AB76-A90F09E75742}" srcOrd="0" destOrd="0" presId="urn:microsoft.com/office/officeart/2005/8/layout/chevron1"/>
    <dgm:cxn modelId="{C537A6B8-645F-4890-9857-1D4A19C86E38}" type="presParOf" srcId="{7BD319A7-7C7A-4ECB-833C-78325DB09939}" destId="{76781289-B439-4F90-8A5E-EFEFCC8167EB}" srcOrd="1" destOrd="0" presId="urn:microsoft.com/office/officeart/2005/8/layout/chevron1"/>
    <dgm:cxn modelId="{DA0689E3-CC5C-49DD-97B1-234C505F46C9}" type="presParOf" srcId="{7BD319A7-7C7A-4ECB-833C-78325DB09939}" destId="{6C7A068C-C2C6-4B28-9170-D8023A2EC2D6}" srcOrd="2" destOrd="0" presId="urn:microsoft.com/office/officeart/2005/8/layout/chevron1"/>
    <dgm:cxn modelId="{12674EAC-0F32-4006-8C65-DA29C41D8D8F}" type="presParOf" srcId="{7BD319A7-7C7A-4ECB-833C-78325DB09939}" destId="{D82BD3FE-0CFF-4546-B313-83F4743A77A0}" srcOrd="3" destOrd="0" presId="urn:microsoft.com/office/officeart/2005/8/layout/chevron1"/>
    <dgm:cxn modelId="{4CF1509D-E79B-44D1-8571-A98B46D6D628}" type="presParOf" srcId="{7BD319A7-7C7A-4ECB-833C-78325DB09939}" destId="{12DAE619-AF9C-42CA-B492-D617A488576E}" srcOrd="4" destOrd="0" presId="urn:microsoft.com/office/officeart/2005/8/layout/chevron1"/>
    <dgm:cxn modelId="{3493B269-B4F5-4ED9-A687-E65D85794457}" type="presParOf" srcId="{7BD319A7-7C7A-4ECB-833C-78325DB09939}" destId="{6ED8EE75-B341-41D2-AAB2-9616E9A1C124}" srcOrd="5" destOrd="0" presId="urn:microsoft.com/office/officeart/2005/8/layout/chevron1"/>
    <dgm:cxn modelId="{234F6CA1-7231-46D4-95A0-3593C17924B2}" type="presParOf" srcId="{7BD319A7-7C7A-4ECB-833C-78325DB09939}" destId="{CB60FC74-ACB0-42EB-8FE8-68FA9ED69A7A}" srcOrd="6" destOrd="0" presId="urn:microsoft.com/office/officeart/2005/8/layout/chevron1"/>
    <dgm:cxn modelId="{C6B86E10-53A1-4A61-9144-CD8D465B59D8}" type="presParOf" srcId="{7BD319A7-7C7A-4ECB-833C-78325DB09939}" destId="{04EDEB93-1E05-4EDE-8EB3-EACAAD2AEE94}" srcOrd="7" destOrd="0" presId="urn:microsoft.com/office/officeart/2005/8/layout/chevron1"/>
    <dgm:cxn modelId="{CB7197F4-35CA-49B7-84E7-DA7714E15418}" type="presParOf" srcId="{7BD319A7-7C7A-4ECB-833C-78325DB09939}" destId="{7DA5BC51-B886-4CB0-8EAA-71E2780EBA85}" srcOrd="8" destOrd="0" presId="urn:microsoft.com/office/officeart/2005/8/layout/chevron1"/>
    <dgm:cxn modelId="{7FB60E98-1AA0-40DF-91BE-22837813E887}" type="presParOf" srcId="{7BD319A7-7C7A-4ECB-833C-78325DB09939}" destId="{8FC85E95-ECCD-457E-90A2-EDAF3AEC6BE3}" srcOrd="9" destOrd="0" presId="urn:microsoft.com/office/officeart/2005/8/layout/chevron1"/>
    <dgm:cxn modelId="{6B45DB6B-4E4F-49F7-BC2B-2BFD9E319633}" type="presParOf" srcId="{7BD319A7-7C7A-4ECB-833C-78325DB09939}" destId="{E58DAD34-BD6A-46CD-B872-F2C9FEA77239}"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C57E5-D3A7-4A5A-A32C-AFBCA61882A9}"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fr-FR"/>
        </a:p>
      </dgm:t>
    </dgm:pt>
    <dgm:pt modelId="{C7F88318-A412-4615-A00B-B9BACC4F6553}">
      <dgm:prSet phldrT="[Texte]"/>
      <dgm:spPr/>
      <dgm:t>
        <a:bodyPr/>
        <a:lstStyle/>
        <a:p>
          <a:r>
            <a:rPr lang="fr-FR" b="1" dirty="0"/>
            <a:t>Comprendre</a:t>
          </a:r>
        </a:p>
      </dgm:t>
    </dgm:pt>
    <dgm:pt modelId="{A104137F-26BF-4DF6-8555-838460872938}" type="parTrans" cxnId="{C50C218B-1844-4B51-A90A-5D00B88E1750}">
      <dgm:prSet/>
      <dgm:spPr/>
      <dgm:t>
        <a:bodyPr/>
        <a:lstStyle/>
        <a:p>
          <a:endParaRPr lang="fr-FR"/>
        </a:p>
      </dgm:t>
    </dgm:pt>
    <dgm:pt modelId="{97060B71-D38B-4063-8FCA-C09FC391EA44}" type="sibTrans" cxnId="{C50C218B-1844-4B51-A90A-5D00B88E1750}">
      <dgm:prSet/>
      <dgm:spPr>
        <a:solidFill>
          <a:srgbClr val="5AAB45"/>
        </a:solidFill>
      </dgm:spPr>
      <dgm:t>
        <a:bodyPr/>
        <a:lstStyle/>
        <a:p>
          <a:endParaRPr lang="fr-FR" dirty="0"/>
        </a:p>
      </dgm:t>
    </dgm:pt>
    <dgm:pt modelId="{4636971A-4322-4038-A0D4-146E0A40FD2B}">
      <dgm:prSet phldrT="[Texte]"/>
      <dgm:spPr>
        <a:solidFill>
          <a:schemeClr val="accent3">
            <a:lumMod val="60000"/>
            <a:lumOff val="40000"/>
            <a:alpha val="90000"/>
          </a:schemeClr>
        </a:solidFill>
      </dgm:spPr>
      <dgm:t>
        <a:bodyPr/>
        <a:lstStyle/>
        <a:p>
          <a:r>
            <a:rPr lang="fr-FR" dirty="0"/>
            <a:t>Immersion</a:t>
          </a:r>
        </a:p>
      </dgm:t>
    </dgm:pt>
    <dgm:pt modelId="{557BD0FC-BC68-45A8-9478-F92CED5FF219}" type="parTrans" cxnId="{BF3D3326-48BC-40F6-B85D-6B14707EE18B}">
      <dgm:prSet/>
      <dgm:spPr/>
      <dgm:t>
        <a:bodyPr/>
        <a:lstStyle/>
        <a:p>
          <a:endParaRPr lang="fr-FR"/>
        </a:p>
      </dgm:t>
    </dgm:pt>
    <dgm:pt modelId="{35935DD2-706B-474A-8200-F97A96BB1021}" type="sibTrans" cxnId="{BF3D3326-48BC-40F6-B85D-6B14707EE18B}">
      <dgm:prSet/>
      <dgm:spPr/>
      <dgm:t>
        <a:bodyPr/>
        <a:lstStyle/>
        <a:p>
          <a:endParaRPr lang="fr-FR"/>
        </a:p>
      </dgm:t>
    </dgm:pt>
    <dgm:pt modelId="{C540B8E0-A3D0-4641-B352-285D248DCAB8}">
      <dgm:prSet phldrT="[Texte]"/>
      <dgm:spPr/>
      <dgm:t>
        <a:bodyPr/>
        <a:lstStyle/>
        <a:p>
          <a:r>
            <a:rPr lang="fr-FR" b="1" dirty="0"/>
            <a:t>Concevoir</a:t>
          </a:r>
        </a:p>
      </dgm:t>
    </dgm:pt>
    <dgm:pt modelId="{3E1093D2-A2B4-4D2B-BB27-020BEB6E4F81}" type="parTrans" cxnId="{7E3615FB-BA0B-4299-856A-2775B4D77404}">
      <dgm:prSet/>
      <dgm:spPr/>
      <dgm:t>
        <a:bodyPr/>
        <a:lstStyle/>
        <a:p>
          <a:endParaRPr lang="fr-FR"/>
        </a:p>
      </dgm:t>
    </dgm:pt>
    <dgm:pt modelId="{D3DFEB71-D4D1-47FE-970D-7E8277949FA6}" type="sibTrans" cxnId="{7E3615FB-BA0B-4299-856A-2775B4D77404}">
      <dgm:prSet/>
      <dgm:spPr>
        <a:solidFill>
          <a:srgbClr val="5AAB45"/>
        </a:solidFill>
      </dgm:spPr>
      <dgm:t>
        <a:bodyPr/>
        <a:lstStyle/>
        <a:p>
          <a:endParaRPr lang="fr-FR" dirty="0"/>
        </a:p>
      </dgm:t>
    </dgm:pt>
    <dgm:pt modelId="{423FB8EB-F181-4F46-AAFF-C3B9BE6659B0}">
      <dgm:prSet phldrT="[Texte]"/>
      <dgm:spPr>
        <a:solidFill>
          <a:schemeClr val="accent3">
            <a:lumMod val="60000"/>
            <a:lumOff val="40000"/>
            <a:alpha val="90000"/>
          </a:schemeClr>
        </a:solidFill>
      </dgm:spPr>
      <dgm:t>
        <a:bodyPr/>
        <a:lstStyle/>
        <a:p>
          <a:r>
            <a:rPr lang="fr-FR" dirty="0"/>
            <a:t> Co-construction de solutions</a:t>
          </a:r>
        </a:p>
      </dgm:t>
    </dgm:pt>
    <dgm:pt modelId="{58016B51-D727-4670-A282-5993C9A0EF15}" type="parTrans" cxnId="{25CBE0C9-7873-41C8-AE99-A873642DEAE1}">
      <dgm:prSet/>
      <dgm:spPr/>
      <dgm:t>
        <a:bodyPr/>
        <a:lstStyle/>
        <a:p>
          <a:endParaRPr lang="fr-FR"/>
        </a:p>
      </dgm:t>
    </dgm:pt>
    <dgm:pt modelId="{A29CBEB3-A2AC-4408-8457-885FC1FE3220}" type="sibTrans" cxnId="{25CBE0C9-7873-41C8-AE99-A873642DEAE1}">
      <dgm:prSet/>
      <dgm:spPr/>
      <dgm:t>
        <a:bodyPr/>
        <a:lstStyle/>
        <a:p>
          <a:endParaRPr lang="fr-FR"/>
        </a:p>
      </dgm:t>
    </dgm:pt>
    <dgm:pt modelId="{7ED5EE8D-A6B3-45A5-AD78-C68A0B4AD1FD}">
      <dgm:prSet phldrT="[Texte]"/>
      <dgm:spPr/>
      <dgm:t>
        <a:bodyPr/>
        <a:lstStyle/>
        <a:p>
          <a:r>
            <a:rPr lang="fr-FR" b="1" dirty="0"/>
            <a:t>Tester</a:t>
          </a:r>
        </a:p>
      </dgm:t>
    </dgm:pt>
    <dgm:pt modelId="{87204A08-847D-4CDB-9F79-882CC3EBA5D8}" type="parTrans" cxnId="{A0A4EBA0-942F-413A-8807-F8076523B45D}">
      <dgm:prSet/>
      <dgm:spPr/>
      <dgm:t>
        <a:bodyPr/>
        <a:lstStyle/>
        <a:p>
          <a:endParaRPr lang="fr-FR"/>
        </a:p>
      </dgm:t>
    </dgm:pt>
    <dgm:pt modelId="{98D15565-8DD0-49CE-B808-2C45DC1ED952}" type="sibTrans" cxnId="{A0A4EBA0-942F-413A-8807-F8076523B45D}">
      <dgm:prSet/>
      <dgm:spPr>
        <a:solidFill>
          <a:srgbClr val="5AAB45"/>
        </a:solidFill>
      </dgm:spPr>
      <dgm:t>
        <a:bodyPr/>
        <a:lstStyle/>
        <a:p>
          <a:endParaRPr lang="fr-FR" dirty="0"/>
        </a:p>
      </dgm:t>
    </dgm:pt>
    <dgm:pt modelId="{4FC6C6FA-893A-4CA8-82E4-0C7144EA545F}">
      <dgm:prSet phldrT="[Texte]"/>
      <dgm:spPr>
        <a:solidFill>
          <a:schemeClr val="accent3">
            <a:lumMod val="60000"/>
            <a:lumOff val="40000"/>
            <a:alpha val="90000"/>
          </a:schemeClr>
        </a:solidFill>
      </dgm:spPr>
      <dgm:t>
        <a:bodyPr/>
        <a:lstStyle/>
        <a:p>
          <a:r>
            <a:rPr lang="fr-FR" dirty="0"/>
            <a:t>Maquettes</a:t>
          </a:r>
        </a:p>
      </dgm:t>
    </dgm:pt>
    <dgm:pt modelId="{C125BB94-36DC-476C-8F7E-20A5CE8ED71B}" type="parTrans" cxnId="{4535D45C-F73C-4901-B20C-E4168EE5C83C}">
      <dgm:prSet/>
      <dgm:spPr/>
      <dgm:t>
        <a:bodyPr/>
        <a:lstStyle/>
        <a:p>
          <a:endParaRPr lang="fr-FR"/>
        </a:p>
      </dgm:t>
    </dgm:pt>
    <dgm:pt modelId="{16F8B7EF-D754-4228-A92A-B4FFFB59E8EA}" type="sibTrans" cxnId="{4535D45C-F73C-4901-B20C-E4168EE5C83C}">
      <dgm:prSet/>
      <dgm:spPr/>
      <dgm:t>
        <a:bodyPr/>
        <a:lstStyle/>
        <a:p>
          <a:endParaRPr lang="fr-FR"/>
        </a:p>
      </dgm:t>
    </dgm:pt>
    <dgm:pt modelId="{C3DFCDE7-B9C7-4872-872E-DA23B45C82EA}">
      <dgm:prSet phldrT="[Texte]"/>
      <dgm:spPr>
        <a:solidFill>
          <a:schemeClr val="accent3">
            <a:lumMod val="60000"/>
            <a:lumOff val="40000"/>
            <a:alpha val="90000"/>
          </a:schemeClr>
        </a:solidFill>
      </dgm:spPr>
      <dgm:t>
        <a:bodyPr/>
        <a:lstStyle/>
        <a:p>
          <a:r>
            <a:rPr lang="fr-FR" dirty="0"/>
            <a:t>Observation</a:t>
          </a:r>
        </a:p>
      </dgm:t>
    </dgm:pt>
    <dgm:pt modelId="{A85D7F6E-6CF8-4D82-9AAC-F4AABAED3A45}" type="parTrans" cxnId="{FBC565AE-5C36-4D51-82E0-8A3018E92CD0}">
      <dgm:prSet/>
      <dgm:spPr/>
      <dgm:t>
        <a:bodyPr/>
        <a:lstStyle/>
        <a:p>
          <a:endParaRPr lang="fr-FR"/>
        </a:p>
      </dgm:t>
    </dgm:pt>
    <dgm:pt modelId="{82276B15-F8C1-4457-BA08-1D613B50F9F7}" type="sibTrans" cxnId="{FBC565AE-5C36-4D51-82E0-8A3018E92CD0}">
      <dgm:prSet/>
      <dgm:spPr/>
      <dgm:t>
        <a:bodyPr/>
        <a:lstStyle/>
        <a:p>
          <a:endParaRPr lang="fr-FR"/>
        </a:p>
      </dgm:t>
    </dgm:pt>
    <dgm:pt modelId="{7F62485E-8DD5-48EC-A74C-DA3A5C31DD46}">
      <dgm:prSet phldrT="[Texte]"/>
      <dgm:spPr>
        <a:solidFill>
          <a:schemeClr val="accent3">
            <a:lumMod val="60000"/>
            <a:lumOff val="40000"/>
            <a:alpha val="90000"/>
          </a:schemeClr>
        </a:solidFill>
      </dgm:spPr>
      <dgm:t>
        <a:bodyPr/>
        <a:lstStyle/>
        <a:p>
          <a:r>
            <a:rPr lang="fr-FR" dirty="0"/>
            <a:t>Prototypes</a:t>
          </a:r>
        </a:p>
      </dgm:t>
    </dgm:pt>
    <dgm:pt modelId="{21D08B67-5ACF-4B98-9A4F-6A53E08B2E52}" type="parTrans" cxnId="{0B9D260A-CC23-4088-82EB-BF59BD80C5EF}">
      <dgm:prSet/>
      <dgm:spPr/>
      <dgm:t>
        <a:bodyPr/>
        <a:lstStyle/>
        <a:p>
          <a:endParaRPr lang="fr-FR"/>
        </a:p>
      </dgm:t>
    </dgm:pt>
    <dgm:pt modelId="{65E17D68-F1A2-446F-AD2B-9C8EB99358FF}" type="sibTrans" cxnId="{0B9D260A-CC23-4088-82EB-BF59BD80C5EF}">
      <dgm:prSet/>
      <dgm:spPr/>
      <dgm:t>
        <a:bodyPr/>
        <a:lstStyle/>
        <a:p>
          <a:endParaRPr lang="fr-FR"/>
        </a:p>
      </dgm:t>
    </dgm:pt>
    <dgm:pt modelId="{2E463B55-519D-44CC-8620-9C108A257FC8}">
      <dgm:prSet phldrT="[Texte]"/>
      <dgm:spPr>
        <a:solidFill>
          <a:schemeClr val="accent3">
            <a:lumMod val="60000"/>
            <a:lumOff val="40000"/>
            <a:alpha val="90000"/>
          </a:schemeClr>
        </a:solidFill>
      </dgm:spPr>
      <dgm:t>
        <a:bodyPr/>
        <a:lstStyle/>
        <a:p>
          <a:r>
            <a:rPr lang="fr-FR" dirty="0"/>
            <a:t>Validation</a:t>
          </a:r>
        </a:p>
      </dgm:t>
    </dgm:pt>
    <dgm:pt modelId="{0BFDC950-D30D-4268-819D-1805D89E3299}" type="parTrans" cxnId="{B21193A6-9E92-4F09-94BB-5FDB5456D1AA}">
      <dgm:prSet/>
      <dgm:spPr/>
      <dgm:t>
        <a:bodyPr/>
        <a:lstStyle/>
        <a:p>
          <a:endParaRPr lang="fr-FR"/>
        </a:p>
      </dgm:t>
    </dgm:pt>
    <dgm:pt modelId="{88B40D5C-5721-4BFB-9EAA-398C21FDBE2D}" type="sibTrans" cxnId="{B21193A6-9E92-4F09-94BB-5FDB5456D1AA}">
      <dgm:prSet/>
      <dgm:spPr/>
      <dgm:t>
        <a:bodyPr/>
        <a:lstStyle/>
        <a:p>
          <a:endParaRPr lang="fr-FR"/>
        </a:p>
      </dgm:t>
    </dgm:pt>
    <dgm:pt modelId="{7790957C-7354-4CBB-BA12-C1484DCB80AE}">
      <dgm:prSet/>
      <dgm:spPr/>
      <dgm:t>
        <a:bodyPr/>
        <a:lstStyle/>
        <a:p>
          <a:r>
            <a:rPr lang="fr-FR" b="1" dirty="0"/>
            <a:t>Déployer</a:t>
          </a:r>
        </a:p>
      </dgm:t>
    </dgm:pt>
    <dgm:pt modelId="{7A65F662-4567-47BA-BB82-6553BF676794}" type="parTrans" cxnId="{A1D711BF-9309-4522-AB53-2D7BCE4A0A10}">
      <dgm:prSet/>
      <dgm:spPr/>
      <dgm:t>
        <a:bodyPr/>
        <a:lstStyle/>
        <a:p>
          <a:endParaRPr lang="fr-FR"/>
        </a:p>
      </dgm:t>
    </dgm:pt>
    <dgm:pt modelId="{DEDB1309-B9DD-4788-A3FA-69DBC460D51C}" type="sibTrans" cxnId="{A1D711BF-9309-4522-AB53-2D7BCE4A0A10}">
      <dgm:prSet/>
      <dgm:spPr/>
      <dgm:t>
        <a:bodyPr/>
        <a:lstStyle/>
        <a:p>
          <a:endParaRPr lang="fr-FR"/>
        </a:p>
      </dgm:t>
    </dgm:pt>
    <dgm:pt modelId="{3F5551F5-8FE0-423B-B595-7E6B9C4A0B85}">
      <dgm:prSet/>
      <dgm:spPr>
        <a:solidFill>
          <a:schemeClr val="accent3">
            <a:lumMod val="60000"/>
            <a:lumOff val="40000"/>
            <a:alpha val="90000"/>
          </a:schemeClr>
        </a:solidFill>
      </dgm:spPr>
      <dgm:t>
        <a:bodyPr/>
        <a:lstStyle/>
        <a:p>
          <a:r>
            <a:rPr lang="fr-FR" dirty="0"/>
            <a:t>Mise en œuvre des solutions</a:t>
          </a:r>
        </a:p>
      </dgm:t>
    </dgm:pt>
    <dgm:pt modelId="{51302464-9E71-476D-87AB-CE4275FCE827}" type="parTrans" cxnId="{8DBC7128-6FAB-4342-A217-4DAEED84A9A8}">
      <dgm:prSet/>
      <dgm:spPr/>
      <dgm:t>
        <a:bodyPr/>
        <a:lstStyle/>
        <a:p>
          <a:endParaRPr lang="fr-FR"/>
        </a:p>
      </dgm:t>
    </dgm:pt>
    <dgm:pt modelId="{2FC24D50-DBB5-426B-8207-14760481E773}" type="sibTrans" cxnId="{8DBC7128-6FAB-4342-A217-4DAEED84A9A8}">
      <dgm:prSet/>
      <dgm:spPr/>
      <dgm:t>
        <a:bodyPr/>
        <a:lstStyle/>
        <a:p>
          <a:endParaRPr lang="fr-FR"/>
        </a:p>
      </dgm:t>
    </dgm:pt>
    <dgm:pt modelId="{CA217C93-F6FC-46BB-B2B6-B3AF77C3F5AE}" type="pres">
      <dgm:prSet presAssocID="{644C57E5-D3A7-4A5A-A32C-AFBCA61882A9}" presName="linearFlow" presStyleCnt="0">
        <dgm:presLayoutVars>
          <dgm:dir/>
          <dgm:animLvl val="lvl"/>
          <dgm:resizeHandles val="exact"/>
        </dgm:presLayoutVars>
      </dgm:prSet>
      <dgm:spPr/>
    </dgm:pt>
    <dgm:pt modelId="{303A0CC9-273B-4B03-B9A4-25BF7CCCC431}" type="pres">
      <dgm:prSet presAssocID="{C7F88318-A412-4615-A00B-B9BACC4F6553}" presName="composite" presStyleCnt="0"/>
      <dgm:spPr/>
    </dgm:pt>
    <dgm:pt modelId="{E7F39661-CF0C-4333-B917-7130930D1180}" type="pres">
      <dgm:prSet presAssocID="{C7F88318-A412-4615-A00B-B9BACC4F6553}" presName="parTx" presStyleLbl="node1" presStyleIdx="0" presStyleCnt="4">
        <dgm:presLayoutVars>
          <dgm:chMax val="0"/>
          <dgm:chPref val="0"/>
          <dgm:bulletEnabled val="1"/>
        </dgm:presLayoutVars>
      </dgm:prSet>
      <dgm:spPr/>
    </dgm:pt>
    <dgm:pt modelId="{5A608564-6CFA-4C47-82B1-B68A2ADF7583}" type="pres">
      <dgm:prSet presAssocID="{C7F88318-A412-4615-A00B-B9BACC4F6553}" presName="parSh" presStyleLbl="node1" presStyleIdx="0" presStyleCnt="4"/>
      <dgm:spPr/>
    </dgm:pt>
    <dgm:pt modelId="{FF11E67F-7BEC-4FFD-A501-2CB6EF4BE023}" type="pres">
      <dgm:prSet presAssocID="{C7F88318-A412-4615-A00B-B9BACC4F6553}" presName="desTx" presStyleLbl="fgAcc1" presStyleIdx="0" presStyleCnt="4">
        <dgm:presLayoutVars>
          <dgm:bulletEnabled val="1"/>
        </dgm:presLayoutVars>
      </dgm:prSet>
      <dgm:spPr/>
    </dgm:pt>
    <dgm:pt modelId="{1D7D61C6-F63B-462D-8096-5EFD218542AA}" type="pres">
      <dgm:prSet presAssocID="{97060B71-D38B-4063-8FCA-C09FC391EA44}" presName="sibTrans" presStyleLbl="sibTrans2D1" presStyleIdx="0" presStyleCnt="3"/>
      <dgm:spPr/>
    </dgm:pt>
    <dgm:pt modelId="{CFB6BC2E-B39C-4642-A928-F19277251EE5}" type="pres">
      <dgm:prSet presAssocID="{97060B71-D38B-4063-8FCA-C09FC391EA44}" presName="connTx" presStyleLbl="sibTrans2D1" presStyleIdx="0" presStyleCnt="3"/>
      <dgm:spPr/>
    </dgm:pt>
    <dgm:pt modelId="{D670A819-5B5A-4576-8040-376247D7F262}" type="pres">
      <dgm:prSet presAssocID="{C540B8E0-A3D0-4641-B352-285D248DCAB8}" presName="composite" presStyleCnt="0"/>
      <dgm:spPr/>
    </dgm:pt>
    <dgm:pt modelId="{0356EB5C-C002-457A-B077-73440DF35EFF}" type="pres">
      <dgm:prSet presAssocID="{C540B8E0-A3D0-4641-B352-285D248DCAB8}" presName="parTx" presStyleLbl="node1" presStyleIdx="0" presStyleCnt="4">
        <dgm:presLayoutVars>
          <dgm:chMax val="0"/>
          <dgm:chPref val="0"/>
          <dgm:bulletEnabled val="1"/>
        </dgm:presLayoutVars>
      </dgm:prSet>
      <dgm:spPr/>
    </dgm:pt>
    <dgm:pt modelId="{B27E5F53-B3F2-40BA-9E78-EAEA53D888BB}" type="pres">
      <dgm:prSet presAssocID="{C540B8E0-A3D0-4641-B352-285D248DCAB8}" presName="parSh" presStyleLbl="node1" presStyleIdx="1" presStyleCnt="4" custLinFactNeighborX="-2172"/>
      <dgm:spPr/>
    </dgm:pt>
    <dgm:pt modelId="{9CCB76BA-4384-446B-BA79-C298AA98CEC8}" type="pres">
      <dgm:prSet presAssocID="{C540B8E0-A3D0-4641-B352-285D248DCAB8}" presName="desTx" presStyleLbl="fgAcc1" presStyleIdx="1" presStyleCnt="4">
        <dgm:presLayoutVars>
          <dgm:bulletEnabled val="1"/>
        </dgm:presLayoutVars>
      </dgm:prSet>
      <dgm:spPr/>
    </dgm:pt>
    <dgm:pt modelId="{A792EA33-AFD6-425D-91ED-675586A2753B}" type="pres">
      <dgm:prSet presAssocID="{D3DFEB71-D4D1-47FE-970D-7E8277949FA6}" presName="sibTrans" presStyleLbl="sibTrans2D1" presStyleIdx="1" presStyleCnt="3"/>
      <dgm:spPr/>
    </dgm:pt>
    <dgm:pt modelId="{CCA47734-77E4-401A-8DEF-8675C628ACCB}" type="pres">
      <dgm:prSet presAssocID="{D3DFEB71-D4D1-47FE-970D-7E8277949FA6}" presName="connTx" presStyleLbl="sibTrans2D1" presStyleIdx="1" presStyleCnt="3"/>
      <dgm:spPr/>
    </dgm:pt>
    <dgm:pt modelId="{53C17A01-FBBB-4BE5-BACC-29A3A3E5584A}" type="pres">
      <dgm:prSet presAssocID="{7ED5EE8D-A6B3-45A5-AD78-C68A0B4AD1FD}" presName="composite" presStyleCnt="0"/>
      <dgm:spPr/>
    </dgm:pt>
    <dgm:pt modelId="{25D980DA-281E-42EE-9B8B-2CC5A99869FF}" type="pres">
      <dgm:prSet presAssocID="{7ED5EE8D-A6B3-45A5-AD78-C68A0B4AD1FD}" presName="parTx" presStyleLbl="node1" presStyleIdx="1" presStyleCnt="4">
        <dgm:presLayoutVars>
          <dgm:chMax val="0"/>
          <dgm:chPref val="0"/>
          <dgm:bulletEnabled val="1"/>
        </dgm:presLayoutVars>
      </dgm:prSet>
      <dgm:spPr/>
    </dgm:pt>
    <dgm:pt modelId="{AEF5DF85-333F-410A-9A23-5683B5F8F5AB}" type="pres">
      <dgm:prSet presAssocID="{7ED5EE8D-A6B3-45A5-AD78-C68A0B4AD1FD}" presName="parSh" presStyleLbl="node1" presStyleIdx="2" presStyleCnt="4"/>
      <dgm:spPr/>
    </dgm:pt>
    <dgm:pt modelId="{01C0EF34-D139-4B8E-B684-B72F29CD8D33}" type="pres">
      <dgm:prSet presAssocID="{7ED5EE8D-A6B3-45A5-AD78-C68A0B4AD1FD}" presName="desTx" presStyleLbl="fgAcc1" presStyleIdx="2" presStyleCnt="4">
        <dgm:presLayoutVars>
          <dgm:bulletEnabled val="1"/>
        </dgm:presLayoutVars>
      </dgm:prSet>
      <dgm:spPr/>
    </dgm:pt>
    <dgm:pt modelId="{FD5CA804-50AE-423D-970F-FF28F9E8B216}" type="pres">
      <dgm:prSet presAssocID="{98D15565-8DD0-49CE-B808-2C45DC1ED952}" presName="sibTrans" presStyleLbl="sibTrans2D1" presStyleIdx="2" presStyleCnt="3"/>
      <dgm:spPr/>
    </dgm:pt>
    <dgm:pt modelId="{2A722AE9-0F30-48F4-8041-2DC1D4F78B6A}" type="pres">
      <dgm:prSet presAssocID="{98D15565-8DD0-49CE-B808-2C45DC1ED952}" presName="connTx" presStyleLbl="sibTrans2D1" presStyleIdx="2" presStyleCnt="3"/>
      <dgm:spPr/>
    </dgm:pt>
    <dgm:pt modelId="{FCB539C0-5FAE-48A5-A45B-87004830E44D}" type="pres">
      <dgm:prSet presAssocID="{7790957C-7354-4CBB-BA12-C1484DCB80AE}" presName="composite" presStyleCnt="0"/>
      <dgm:spPr/>
    </dgm:pt>
    <dgm:pt modelId="{79F728CF-2C9A-452A-8501-8EBD436FDFC5}" type="pres">
      <dgm:prSet presAssocID="{7790957C-7354-4CBB-BA12-C1484DCB80AE}" presName="parTx" presStyleLbl="node1" presStyleIdx="2" presStyleCnt="4">
        <dgm:presLayoutVars>
          <dgm:chMax val="0"/>
          <dgm:chPref val="0"/>
          <dgm:bulletEnabled val="1"/>
        </dgm:presLayoutVars>
      </dgm:prSet>
      <dgm:spPr/>
    </dgm:pt>
    <dgm:pt modelId="{C60C1C52-35BC-47A0-94F4-FC10D214680B}" type="pres">
      <dgm:prSet presAssocID="{7790957C-7354-4CBB-BA12-C1484DCB80AE}" presName="parSh" presStyleLbl="node1" presStyleIdx="3" presStyleCnt="4" custLinFactNeighborX="-674" custLinFactNeighborY="-4447"/>
      <dgm:spPr/>
    </dgm:pt>
    <dgm:pt modelId="{2D037A68-BD7C-464A-9C5D-A528AAED6FB7}" type="pres">
      <dgm:prSet presAssocID="{7790957C-7354-4CBB-BA12-C1484DCB80AE}" presName="desTx" presStyleLbl="fgAcc1" presStyleIdx="3" presStyleCnt="4">
        <dgm:presLayoutVars>
          <dgm:bulletEnabled val="1"/>
        </dgm:presLayoutVars>
      </dgm:prSet>
      <dgm:spPr/>
    </dgm:pt>
  </dgm:ptLst>
  <dgm:cxnLst>
    <dgm:cxn modelId="{04814209-204B-4107-BB0D-7A81B3A53EA3}" type="presOf" srcId="{423FB8EB-F181-4F46-AAFF-C3B9BE6659B0}" destId="{9CCB76BA-4384-446B-BA79-C298AA98CEC8}" srcOrd="0" destOrd="0" presId="urn:microsoft.com/office/officeart/2005/8/layout/process3"/>
    <dgm:cxn modelId="{0B9D260A-CC23-4088-82EB-BF59BD80C5EF}" srcId="{7ED5EE8D-A6B3-45A5-AD78-C68A0B4AD1FD}" destId="{7F62485E-8DD5-48EC-A74C-DA3A5C31DD46}" srcOrd="1" destOrd="0" parTransId="{21D08B67-5ACF-4B98-9A4F-6A53E08B2E52}" sibTransId="{65E17D68-F1A2-446F-AD2B-9C8EB99358FF}"/>
    <dgm:cxn modelId="{A6B4CA0A-65CF-4A1F-8DC5-909E804B7B0E}" type="presOf" srcId="{4FC6C6FA-893A-4CA8-82E4-0C7144EA545F}" destId="{01C0EF34-D139-4B8E-B684-B72F29CD8D33}" srcOrd="0" destOrd="0" presId="urn:microsoft.com/office/officeart/2005/8/layout/process3"/>
    <dgm:cxn modelId="{3BF16B1B-8D06-4570-86BC-B263CAE0B2FD}" type="presOf" srcId="{644C57E5-D3A7-4A5A-A32C-AFBCA61882A9}" destId="{CA217C93-F6FC-46BB-B2B6-B3AF77C3F5AE}" srcOrd="0" destOrd="0" presId="urn:microsoft.com/office/officeart/2005/8/layout/process3"/>
    <dgm:cxn modelId="{A182271E-C295-4546-8CEC-B394589E9513}" type="presOf" srcId="{C540B8E0-A3D0-4641-B352-285D248DCAB8}" destId="{0356EB5C-C002-457A-B077-73440DF35EFF}" srcOrd="0" destOrd="0" presId="urn:microsoft.com/office/officeart/2005/8/layout/process3"/>
    <dgm:cxn modelId="{BF3D3326-48BC-40F6-B85D-6B14707EE18B}" srcId="{C7F88318-A412-4615-A00B-B9BACC4F6553}" destId="{4636971A-4322-4038-A0D4-146E0A40FD2B}" srcOrd="0" destOrd="0" parTransId="{557BD0FC-BC68-45A8-9478-F92CED5FF219}" sibTransId="{35935DD2-706B-474A-8200-F97A96BB1021}"/>
    <dgm:cxn modelId="{8DBC7128-6FAB-4342-A217-4DAEED84A9A8}" srcId="{7790957C-7354-4CBB-BA12-C1484DCB80AE}" destId="{3F5551F5-8FE0-423B-B595-7E6B9C4A0B85}" srcOrd="0" destOrd="0" parTransId="{51302464-9E71-476D-87AB-CE4275FCE827}" sibTransId="{2FC24D50-DBB5-426B-8207-14760481E773}"/>
    <dgm:cxn modelId="{707C7F2A-3E0E-4C50-BFE9-4003A97B2AD0}" type="presOf" srcId="{4636971A-4322-4038-A0D4-146E0A40FD2B}" destId="{FF11E67F-7BEC-4FFD-A501-2CB6EF4BE023}" srcOrd="0" destOrd="0" presId="urn:microsoft.com/office/officeart/2005/8/layout/process3"/>
    <dgm:cxn modelId="{C60DF53E-9CCA-47EC-98C6-C58BD3C0483B}" type="presOf" srcId="{C7F88318-A412-4615-A00B-B9BACC4F6553}" destId="{5A608564-6CFA-4C47-82B1-B68A2ADF7583}" srcOrd="1" destOrd="0" presId="urn:microsoft.com/office/officeart/2005/8/layout/process3"/>
    <dgm:cxn modelId="{4535D45C-F73C-4901-B20C-E4168EE5C83C}" srcId="{7ED5EE8D-A6B3-45A5-AD78-C68A0B4AD1FD}" destId="{4FC6C6FA-893A-4CA8-82E4-0C7144EA545F}" srcOrd="0" destOrd="0" parTransId="{C125BB94-36DC-476C-8F7E-20A5CE8ED71B}" sibTransId="{16F8B7EF-D754-4228-A92A-B4FFFB59E8EA}"/>
    <dgm:cxn modelId="{4A19F168-78CE-46CE-A1BB-01E400D7019B}" type="presOf" srcId="{7ED5EE8D-A6B3-45A5-AD78-C68A0B4AD1FD}" destId="{25D980DA-281E-42EE-9B8B-2CC5A99869FF}" srcOrd="0" destOrd="0" presId="urn:microsoft.com/office/officeart/2005/8/layout/process3"/>
    <dgm:cxn modelId="{D630C577-921A-4704-9C72-4588B3056550}" type="presOf" srcId="{D3DFEB71-D4D1-47FE-970D-7E8277949FA6}" destId="{A792EA33-AFD6-425D-91ED-675586A2753B}" srcOrd="0" destOrd="0" presId="urn:microsoft.com/office/officeart/2005/8/layout/process3"/>
    <dgm:cxn modelId="{C6899D78-1F94-4DA4-8F65-14B1D000FD6D}" type="presOf" srcId="{7790957C-7354-4CBB-BA12-C1484DCB80AE}" destId="{C60C1C52-35BC-47A0-94F4-FC10D214680B}" srcOrd="1" destOrd="0" presId="urn:microsoft.com/office/officeart/2005/8/layout/process3"/>
    <dgm:cxn modelId="{6E94D858-B8AF-43C3-847E-06AF9AB936C1}" type="presOf" srcId="{97060B71-D38B-4063-8FCA-C09FC391EA44}" destId="{1D7D61C6-F63B-462D-8096-5EFD218542AA}" srcOrd="0" destOrd="0" presId="urn:microsoft.com/office/officeart/2005/8/layout/process3"/>
    <dgm:cxn modelId="{47EE927F-2F79-4142-87D2-B0172E30EADB}" type="presOf" srcId="{7ED5EE8D-A6B3-45A5-AD78-C68A0B4AD1FD}" destId="{AEF5DF85-333F-410A-9A23-5683B5F8F5AB}" srcOrd="1" destOrd="0" presId="urn:microsoft.com/office/officeart/2005/8/layout/process3"/>
    <dgm:cxn modelId="{44111E87-BF29-4DD6-BB72-4AB4B598EA74}" type="presOf" srcId="{2E463B55-519D-44CC-8620-9C108A257FC8}" destId="{01C0EF34-D139-4B8E-B684-B72F29CD8D33}" srcOrd="0" destOrd="2" presId="urn:microsoft.com/office/officeart/2005/8/layout/process3"/>
    <dgm:cxn modelId="{2F9EE389-DE5C-4CEA-8FAA-2221A14AA124}" type="presOf" srcId="{7F62485E-8DD5-48EC-A74C-DA3A5C31DD46}" destId="{01C0EF34-D139-4B8E-B684-B72F29CD8D33}" srcOrd="0" destOrd="1" presId="urn:microsoft.com/office/officeart/2005/8/layout/process3"/>
    <dgm:cxn modelId="{C50C218B-1844-4B51-A90A-5D00B88E1750}" srcId="{644C57E5-D3A7-4A5A-A32C-AFBCA61882A9}" destId="{C7F88318-A412-4615-A00B-B9BACC4F6553}" srcOrd="0" destOrd="0" parTransId="{A104137F-26BF-4DF6-8555-838460872938}" sibTransId="{97060B71-D38B-4063-8FCA-C09FC391EA44}"/>
    <dgm:cxn modelId="{AC6AA09C-5A73-490B-A161-5927053E8EBA}" type="presOf" srcId="{D3DFEB71-D4D1-47FE-970D-7E8277949FA6}" destId="{CCA47734-77E4-401A-8DEF-8675C628ACCB}" srcOrd="1" destOrd="0" presId="urn:microsoft.com/office/officeart/2005/8/layout/process3"/>
    <dgm:cxn modelId="{A0A4EBA0-942F-413A-8807-F8076523B45D}" srcId="{644C57E5-D3A7-4A5A-A32C-AFBCA61882A9}" destId="{7ED5EE8D-A6B3-45A5-AD78-C68A0B4AD1FD}" srcOrd="2" destOrd="0" parTransId="{87204A08-847D-4CDB-9F79-882CC3EBA5D8}" sibTransId="{98D15565-8DD0-49CE-B808-2C45DC1ED952}"/>
    <dgm:cxn modelId="{B21193A6-9E92-4F09-94BB-5FDB5456D1AA}" srcId="{7ED5EE8D-A6B3-45A5-AD78-C68A0B4AD1FD}" destId="{2E463B55-519D-44CC-8620-9C108A257FC8}" srcOrd="2" destOrd="0" parTransId="{0BFDC950-D30D-4268-819D-1805D89E3299}" sibTransId="{88B40D5C-5721-4BFB-9EAA-398C21FDBE2D}"/>
    <dgm:cxn modelId="{FBC565AE-5C36-4D51-82E0-8A3018E92CD0}" srcId="{C7F88318-A412-4615-A00B-B9BACC4F6553}" destId="{C3DFCDE7-B9C7-4872-872E-DA23B45C82EA}" srcOrd="1" destOrd="0" parTransId="{A85D7F6E-6CF8-4D82-9AAC-F4AABAED3A45}" sibTransId="{82276B15-F8C1-4457-BA08-1D613B50F9F7}"/>
    <dgm:cxn modelId="{DC7B0FB5-EA51-47DA-AB05-5C1341A38E0D}" type="presOf" srcId="{98D15565-8DD0-49CE-B808-2C45DC1ED952}" destId="{2A722AE9-0F30-48F4-8041-2DC1D4F78B6A}" srcOrd="1" destOrd="0" presId="urn:microsoft.com/office/officeart/2005/8/layout/process3"/>
    <dgm:cxn modelId="{449077BA-87E9-4DDF-888F-5350AC98BAD1}" type="presOf" srcId="{97060B71-D38B-4063-8FCA-C09FC391EA44}" destId="{CFB6BC2E-B39C-4642-A928-F19277251EE5}" srcOrd="1" destOrd="0" presId="urn:microsoft.com/office/officeart/2005/8/layout/process3"/>
    <dgm:cxn modelId="{3AE9DEBB-1F34-4612-9E10-F89F79C89AE1}" type="presOf" srcId="{7790957C-7354-4CBB-BA12-C1484DCB80AE}" destId="{79F728CF-2C9A-452A-8501-8EBD436FDFC5}" srcOrd="0" destOrd="0" presId="urn:microsoft.com/office/officeart/2005/8/layout/process3"/>
    <dgm:cxn modelId="{A1D711BF-9309-4522-AB53-2D7BCE4A0A10}" srcId="{644C57E5-D3A7-4A5A-A32C-AFBCA61882A9}" destId="{7790957C-7354-4CBB-BA12-C1484DCB80AE}" srcOrd="3" destOrd="0" parTransId="{7A65F662-4567-47BA-BB82-6553BF676794}" sibTransId="{DEDB1309-B9DD-4788-A3FA-69DBC460D51C}"/>
    <dgm:cxn modelId="{4EAC31C4-6DE4-4CDE-B098-A4F23D34D731}" type="presOf" srcId="{98D15565-8DD0-49CE-B808-2C45DC1ED952}" destId="{FD5CA804-50AE-423D-970F-FF28F9E8B216}" srcOrd="0" destOrd="0" presId="urn:microsoft.com/office/officeart/2005/8/layout/process3"/>
    <dgm:cxn modelId="{25CBE0C9-7873-41C8-AE99-A873642DEAE1}" srcId="{C540B8E0-A3D0-4641-B352-285D248DCAB8}" destId="{423FB8EB-F181-4F46-AAFF-C3B9BE6659B0}" srcOrd="0" destOrd="0" parTransId="{58016B51-D727-4670-A282-5993C9A0EF15}" sibTransId="{A29CBEB3-A2AC-4408-8457-885FC1FE3220}"/>
    <dgm:cxn modelId="{CB5C58DC-5756-4028-A9E7-BB65D41D805C}" type="presOf" srcId="{C540B8E0-A3D0-4641-B352-285D248DCAB8}" destId="{B27E5F53-B3F2-40BA-9E78-EAEA53D888BB}" srcOrd="1" destOrd="0" presId="urn:microsoft.com/office/officeart/2005/8/layout/process3"/>
    <dgm:cxn modelId="{3F27FDDE-90DE-4E1A-8125-EC58DD511F6A}" type="presOf" srcId="{C7F88318-A412-4615-A00B-B9BACC4F6553}" destId="{E7F39661-CF0C-4333-B917-7130930D1180}" srcOrd="0" destOrd="0" presId="urn:microsoft.com/office/officeart/2005/8/layout/process3"/>
    <dgm:cxn modelId="{77A86DE8-D7BB-45A6-8575-3492AC460B43}" type="presOf" srcId="{C3DFCDE7-B9C7-4872-872E-DA23B45C82EA}" destId="{FF11E67F-7BEC-4FFD-A501-2CB6EF4BE023}" srcOrd="0" destOrd="1" presId="urn:microsoft.com/office/officeart/2005/8/layout/process3"/>
    <dgm:cxn modelId="{EF26EAF8-4C94-4AEC-9080-5F7AEF25361F}" type="presOf" srcId="{3F5551F5-8FE0-423B-B595-7E6B9C4A0B85}" destId="{2D037A68-BD7C-464A-9C5D-A528AAED6FB7}" srcOrd="0" destOrd="0" presId="urn:microsoft.com/office/officeart/2005/8/layout/process3"/>
    <dgm:cxn modelId="{7E3615FB-BA0B-4299-856A-2775B4D77404}" srcId="{644C57E5-D3A7-4A5A-A32C-AFBCA61882A9}" destId="{C540B8E0-A3D0-4641-B352-285D248DCAB8}" srcOrd="1" destOrd="0" parTransId="{3E1093D2-A2B4-4D2B-BB27-020BEB6E4F81}" sibTransId="{D3DFEB71-D4D1-47FE-970D-7E8277949FA6}"/>
    <dgm:cxn modelId="{A40B2B17-FEDD-46AC-A09C-2ADB52B6A7FA}" type="presParOf" srcId="{CA217C93-F6FC-46BB-B2B6-B3AF77C3F5AE}" destId="{303A0CC9-273B-4B03-B9A4-25BF7CCCC431}" srcOrd="0" destOrd="0" presId="urn:microsoft.com/office/officeart/2005/8/layout/process3"/>
    <dgm:cxn modelId="{C7DE8631-55DA-4DC4-9B4B-CB424693EF2A}" type="presParOf" srcId="{303A0CC9-273B-4B03-B9A4-25BF7CCCC431}" destId="{E7F39661-CF0C-4333-B917-7130930D1180}" srcOrd="0" destOrd="0" presId="urn:microsoft.com/office/officeart/2005/8/layout/process3"/>
    <dgm:cxn modelId="{DF204090-0473-4817-8569-36FDADA0A66F}" type="presParOf" srcId="{303A0CC9-273B-4B03-B9A4-25BF7CCCC431}" destId="{5A608564-6CFA-4C47-82B1-B68A2ADF7583}" srcOrd="1" destOrd="0" presId="urn:microsoft.com/office/officeart/2005/8/layout/process3"/>
    <dgm:cxn modelId="{99ECB9B3-E850-46B2-8D4D-F86BC9EF507D}" type="presParOf" srcId="{303A0CC9-273B-4B03-B9A4-25BF7CCCC431}" destId="{FF11E67F-7BEC-4FFD-A501-2CB6EF4BE023}" srcOrd="2" destOrd="0" presId="urn:microsoft.com/office/officeart/2005/8/layout/process3"/>
    <dgm:cxn modelId="{0EA57D36-1BFD-4352-BB97-2C3D3CDA80F0}" type="presParOf" srcId="{CA217C93-F6FC-46BB-B2B6-B3AF77C3F5AE}" destId="{1D7D61C6-F63B-462D-8096-5EFD218542AA}" srcOrd="1" destOrd="0" presId="urn:microsoft.com/office/officeart/2005/8/layout/process3"/>
    <dgm:cxn modelId="{8F510509-CACE-4DB0-AE2B-CED049C5504F}" type="presParOf" srcId="{1D7D61C6-F63B-462D-8096-5EFD218542AA}" destId="{CFB6BC2E-B39C-4642-A928-F19277251EE5}" srcOrd="0" destOrd="0" presId="urn:microsoft.com/office/officeart/2005/8/layout/process3"/>
    <dgm:cxn modelId="{BC7A641A-5B75-45D2-BEAE-5754656D090E}" type="presParOf" srcId="{CA217C93-F6FC-46BB-B2B6-B3AF77C3F5AE}" destId="{D670A819-5B5A-4576-8040-376247D7F262}" srcOrd="2" destOrd="0" presId="urn:microsoft.com/office/officeart/2005/8/layout/process3"/>
    <dgm:cxn modelId="{3E93359D-4D00-41F3-A209-4FA4D2CA0DB1}" type="presParOf" srcId="{D670A819-5B5A-4576-8040-376247D7F262}" destId="{0356EB5C-C002-457A-B077-73440DF35EFF}" srcOrd="0" destOrd="0" presId="urn:microsoft.com/office/officeart/2005/8/layout/process3"/>
    <dgm:cxn modelId="{A7199415-78A0-4799-A113-D327A96B8042}" type="presParOf" srcId="{D670A819-5B5A-4576-8040-376247D7F262}" destId="{B27E5F53-B3F2-40BA-9E78-EAEA53D888BB}" srcOrd="1" destOrd="0" presId="urn:microsoft.com/office/officeart/2005/8/layout/process3"/>
    <dgm:cxn modelId="{BD541E2D-4389-4BA4-86E8-2B68E5AF82A8}" type="presParOf" srcId="{D670A819-5B5A-4576-8040-376247D7F262}" destId="{9CCB76BA-4384-446B-BA79-C298AA98CEC8}" srcOrd="2" destOrd="0" presId="urn:microsoft.com/office/officeart/2005/8/layout/process3"/>
    <dgm:cxn modelId="{24BF29D2-FBB7-4E81-BDF4-B22A8EC39937}" type="presParOf" srcId="{CA217C93-F6FC-46BB-B2B6-B3AF77C3F5AE}" destId="{A792EA33-AFD6-425D-91ED-675586A2753B}" srcOrd="3" destOrd="0" presId="urn:microsoft.com/office/officeart/2005/8/layout/process3"/>
    <dgm:cxn modelId="{A0447281-8947-41B6-9D4C-16243856BF72}" type="presParOf" srcId="{A792EA33-AFD6-425D-91ED-675586A2753B}" destId="{CCA47734-77E4-401A-8DEF-8675C628ACCB}" srcOrd="0" destOrd="0" presId="urn:microsoft.com/office/officeart/2005/8/layout/process3"/>
    <dgm:cxn modelId="{825EA7EC-409F-4825-A50A-F66483C8163A}" type="presParOf" srcId="{CA217C93-F6FC-46BB-B2B6-B3AF77C3F5AE}" destId="{53C17A01-FBBB-4BE5-BACC-29A3A3E5584A}" srcOrd="4" destOrd="0" presId="urn:microsoft.com/office/officeart/2005/8/layout/process3"/>
    <dgm:cxn modelId="{07D3EEE1-DE88-4A68-BDA3-86BB1D262F33}" type="presParOf" srcId="{53C17A01-FBBB-4BE5-BACC-29A3A3E5584A}" destId="{25D980DA-281E-42EE-9B8B-2CC5A99869FF}" srcOrd="0" destOrd="0" presId="urn:microsoft.com/office/officeart/2005/8/layout/process3"/>
    <dgm:cxn modelId="{CE592E14-6357-4A71-88FF-E4A192B8ADEE}" type="presParOf" srcId="{53C17A01-FBBB-4BE5-BACC-29A3A3E5584A}" destId="{AEF5DF85-333F-410A-9A23-5683B5F8F5AB}" srcOrd="1" destOrd="0" presId="urn:microsoft.com/office/officeart/2005/8/layout/process3"/>
    <dgm:cxn modelId="{627710E1-58BE-4443-9096-D68E3EB56CC6}" type="presParOf" srcId="{53C17A01-FBBB-4BE5-BACC-29A3A3E5584A}" destId="{01C0EF34-D139-4B8E-B684-B72F29CD8D33}" srcOrd="2" destOrd="0" presId="urn:microsoft.com/office/officeart/2005/8/layout/process3"/>
    <dgm:cxn modelId="{BFA2C5FF-35C5-4758-AE6A-B3F2E8F6F0CA}" type="presParOf" srcId="{CA217C93-F6FC-46BB-B2B6-B3AF77C3F5AE}" destId="{FD5CA804-50AE-423D-970F-FF28F9E8B216}" srcOrd="5" destOrd="0" presId="urn:microsoft.com/office/officeart/2005/8/layout/process3"/>
    <dgm:cxn modelId="{88461638-3433-4A93-B81E-4CF3AC4DA501}" type="presParOf" srcId="{FD5CA804-50AE-423D-970F-FF28F9E8B216}" destId="{2A722AE9-0F30-48F4-8041-2DC1D4F78B6A}" srcOrd="0" destOrd="0" presId="urn:microsoft.com/office/officeart/2005/8/layout/process3"/>
    <dgm:cxn modelId="{ACFAE7F0-5943-411C-9521-9E3857AD7244}" type="presParOf" srcId="{CA217C93-F6FC-46BB-B2B6-B3AF77C3F5AE}" destId="{FCB539C0-5FAE-48A5-A45B-87004830E44D}" srcOrd="6" destOrd="0" presId="urn:microsoft.com/office/officeart/2005/8/layout/process3"/>
    <dgm:cxn modelId="{6C7F8490-8D60-4754-AFF7-987DED18A762}" type="presParOf" srcId="{FCB539C0-5FAE-48A5-A45B-87004830E44D}" destId="{79F728CF-2C9A-452A-8501-8EBD436FDFC5}" srcOrd="0" destOrd="0" presId="urn:microsoft.com/office/officeart/2005/8/layout/process3"/>
    <dgm:cxn modelId="{2DE66E84-6FE2-4FA3-8EEB-EA2FE0B802A1}" type="presParOf" srcId="{FCB539C0-5FAE-48A5-A45B-87004830E44D}" destId="{C60C1C52-35BC-47A0-94F4-FC10D214680B}" srcOrd="1" destOrd="0" presId="urn:microsoft.com/office/officeart/2005/8/layout/process3"/>
    <dgm:cxn modelId="{14F1C12A-E29C-45F8-AB54-C78841A172E4}" type="presParOf" srcId="{FCB539C0-5FAE-48A5-A45B-87004830E44D}" destId="{2D037A68-BD7C-464A-9C5D-A528AAED6FB7}"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F3546-4BDF-4270-AC3A-03740AB4469F}">
      <dsp:nvSpPr>
        <dsp:cNvPr id="0" name=""/>
        <dsp:cNvSpPr/>
      </dsp:nvSpPr>
      <dsp:spPr>
        <a:xfrm>
          <a:off x="1099079" y="443083"/>
          <a:ext cx="2817599" cy="2817599"/>
        </a:xfrm>
        <a:prstGeom prst="blockArc">
          <a:avLst>
            <a:gd name="adj1" fmla="val 9059698"/>
            <a:gd name="adj2" fmla="val 16170601"/>
            <a:gd name="adj3" fmla="val 4639"/>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22897F6-64B6-4379-801C-9B80970E4E7C}">
      <dsp:nvSpPr>
        <dsp:cNvPr id="0" name=""/>
        <dsp:cNvSpPr/>
      </dsp:nvSpPr>
      <dsp:spPr>
        <a:xfrm>
          <a:off x="1087311" y="422285"/>
          <a:ext cx="2817599" cy="2817599"/>
        </a:xfrm>
        <a:prstGeom prst="blockArc">
          <a:avLst>
            <a:gd name="adj1" fmla="val 1800000"/>
            <a:gd name="adj2" fmla="val 9000000"/>
            <a:gd name="adj3" fmla="val 4639"/>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C9E7090-1B44-4A8A-8E07-BE74092A8FB9}">
      <dsp:nvSpPr>
        <dsp:cNvPr id="0" name=""/>
        <dsp:cNvSpPr/>
      </dsp:nvSpPr>
      <dsp:spPr>
        <a:xfrm>
          <a:off x="1094027" y="403777"/>
          <a:ext cx="2817599" cy="2817599"/>
        </a:xfrm>
        <a:prstGeom prst="blockArc">
          <a:avLst>
            <a:gd name="adj1" fmla="val 16229399"/>
            <a:gd name="adj2" fmla="val 1740302"/>
            <a:gd name="adj3" fmla="val 4639"/>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183342A-CE1A-40B2-BF6A-59A31C2D9549}">
      <dsp:nvSpPr>
        <dsp:cNvPr id="0" name=""/>
        <dsp:cNvSpPr/>
      </dsp:nvSpPr>
      <dsp:spPr>
        <a:xfrm>
          <a:off x="1847707" y="1182680"/>
          <a:ext cx="1296807" cy="1296807"/>
        </a:xfrm>
        <a:prstGeom prst="ellipse">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Qualité de service</a:t>
          </a:r>
        </a:p>
      </dsp:txBody>
      <dsp:txXfrm>
        <a:off x="2037620" y="1372593"/>
        <a:ext cx="916981" cy="916981"/>
      </dsp:txXfrm>
    </dsp:sp>
    <dsp:sp modelId="{887699F3-7D02-41CE-BF43-E4910CB06102}">
      <dsp:nvSpPr>
        <dsp:cNvPr id="0" name=""/>
        <dsp:cNvSpPr/>
      </dsp:nvSpPr>
      <dsp:spPr>
        <a:xfrm>
          <a:off x="2009708" y="21930"/>
          <a:ext cx="972806" cy="90776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personnes</a:t>
          </a:r>
        </a:p>
      </dsp:txBody>
      <dsp:txXfrm>
        <a:off x="2152172" y="154869"/>
        <a:ext cx="687878" cy="641887"/>
      </dsp:txXfrm>
    </dsp:sp>
    <dsp:sp modelId="{A588CBDB-5A2C-406D-A639-AD3DA2A9E74D}">
      <dsp:nvSpPr>
        <dsp:cNvPr id="0" name=""/>
        <dsp:cNvSpPr/>
      </dsp:nvSpPr>
      <dsp:spPr>
        <a:xfrm>
          <a:off x="3233983" y="2065262"/>
          <a:ext cx="907765" cy="90776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professionnels</a:t>
          </a:r>
        </a:p>
      </dsp:txBody>
      <dsp:txXfrm>
        <a:off x="3366922" y="2198201"/>
        <a:ext cx="641887" cy="641887"/>
      </dsp:txXfrm>
    </dsp:sp>
    <dsp:sp modelId="{72165ECA-8406-4F93-926D-B8FEA08173C8}">
      <dsp:nvSpPr>
        <dsp:cNvPr id="0" name=""/>
        <dsp:cNvSpPr/>
      </dsp:nvSpPr>
      <dsp:spPr>
        <a:xfrm>
          <a:off x="850473" y="2065262"/>
          <a:ext cx="907765" cy="90776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aidants</a:t>
          </a:r>
        </a:p>
      </dsp:txBody>
      <dsp:txXfrm>
        <a:off x="983412" y="2198201"/>
        <a:ext cx="641887" cy="64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D515-B505-4C9B-AB76-A90F09E75742}">
      <dsp:nvSpPr>
        <dsp:cNvPr id="0" name=""/>
        <dsp:cNvSpPr/>
      </dsp:nvSpPr>
      <dsp:spPr>
        <a:xfrm>
          <a:off x="3741"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t>Information</a:t>
          </a:r>
        </a:p>
      </dsp:txBody>
      <dsp:txXfrm>
        <a:off x="323104" y="1712637"/>
        <a:ext cx="958087" cy="638725"/>
      </dsp:txXfrm>
    </dsp:sp>
    <dsp:sp modelId="{6C7A068C-C2C6-4B28-9170-D8023A2EC2D6}">
      <dsp:nvSpPr>
        <dsp:cNvPr id="0" name=""/>
        <dsp:cNvSpPr/>
      </dsp:nvSpPr>
      <dsp:spPr>
        <a:xfrm>
          <a:off x="1440872"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t>Consultation</a:t>
          </a:r>
        </a:p>
      </dsp:txBody>
      <dsp:txXfrm>
        <a:off x="1760235" y="1712637"/>
        <a:ext cx="958087" cy="638725"/>
      </dsp:txXfrm>
    </dsp:sp>
    <dsp:sp modelId="{12DAE619-AF9C-42CA-B492-D617A488576E}">
      <dsp:nvSpPr>
        <dsp:cNvPr id="0" name=""/>
        <dsp:cNvSpPr/>
      </dsp:nvSpPr>
      <dsp:spPr>
        <a:xfrm>
          <a:off x="2878004" y="1712637"/>
          <a:ext cx="1778801"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Réassurance</a:t>
          </a:r>
        </a:p>
        <a:p>
          <a:pPr marL="0" lvl="0" indent="0" algn="ctr" defTabSz="577850">
            <a:lnSpc>
              <a:spcPct val="90000"/>
            </a:lnSpc>
            <a:spcBef>
              <a:spcPct val="0"/>
            </a:spcBef>
            <a:spcAft>
              <a:spcPct val="35000"/>
            </a:spcAft>
            <a:buNone/>
          </a:pPr>
          <a:r>
            <a:rPr lang="fr-FR" sz="1300" b="1" kern="1200" dirty="0">
              <a:solidFill>
                <a:schemeClr val="tx1"/>
              </a:solidFill>
            </a:rPr>
            <a:t>ou Implication</a:t>
          </a:r>
        </a:p>
      </dsp:txBody>
      <dsp:txXfrm>
        <a:off x="3197367" y="1712637"/>
        <a:ext cx="1140076" cy="638725"/>
      </dsp:txXfrm>
    </dsp:sp>
    <dsp:sp modelId="{CB60FC74-ACB0-42EB-8FE8-68FA9ED69A7A}">
      <dsp:nvSpPr>
        <dsp:cNvPr id="0" name=""/>
        <dsp:cNvSpPr/>
      </dsp:nvSpPr>
      <dsp:spPr>
        <a:xfrm>
          <a:off x="4497124"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Partenariat</a:t>
          </a:r>
        </a:p>
      </dsp:txBody>
      <dsp:txXfrm>
        <a:off x="4816487" y="1712637"/>
        <a:ext cx="958087" cy="638725"/>
      </dsp:txXfrm>
    </dsp:sp>
    <dsp:sp modelId="{7DA5BC51-B886-4CB0-8EAA-71E2780EBA85}">
      <dsp:nvSpPr>
        <dsp:cNvPr id="0" name=""/>
        <dsp:cNvSpPr/>
      </dsp:nvSpPr>
      <dsp:spPr>
        <a:xfrm>
          <a:off x="5934256"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Délégation de pouvoir</a:t>
          </a:r>
        </a:p>
      </dsp:txBody>
      <dsp:txXfrm>
        <a:off x="6253619" y="1712637"/>
        <a:ext cx="958087" cy="638725"/>
      </dsp:txXfrm>
    </dsp:sp>
    <dsp:sp modelId="{E58DAD34-BD6A-46CD-B872-F2C9FEA77239}">
      <dsp:nvSpPr>
        <dsp:cNvPr id="0" name=""/>
        <dsp:cNvSpPr/>
      </dsp:nvSpPr>
      <dsp:spPr>
        <a:xfrm>
          <a:off x="7371387"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t>Auto-gestion</a:t>
          </a:r>
        </a:p>
      </dsp:txBody>
      <dsp:txXfrm>
        <a:off x="7690750" y="1712637"/>
        <a:ext cx="958087" cy="638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08564-6CFA-4C47-82B1-B68A2ADF7583}">
      <dsp:nvSpPr>
        <dsp:cNvPr id="0" name=""/>
        <dsp:cNvSpPr/>
      </dsp:nvSpPr>
      <dsp:spPr>
        <a:xfrm>
          <a:off x="1058" y="224444"/>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Comprendre</a:t>
          </a:r>
        </a:p>
      </dsp:txBody>
      <dsp:txXfrm>
        <a:off x="1058" y="224444"/>
        <a:ext cx="1329810" cy="403200"/>
      </dsp:txXfrm>
    </dsp:sp>
    <dsp:sp modelId="{FF11E67F-7BEC-4FFD-A501-2CB6EF4BE023}">
      <dsp:nvSpPr>
        <dsp:cNvPr id="0" name=""/>
        <dsp:cNvSpPr/>
      </dsp:nvSpPr>
      <dsp:spPr>
        <a:xfrm>
          <a:off x="273428"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Immersion</a:t>
          </a:r>
        </a:p>
        <a:p>
          <a:pPr marL="114300" lvl="1" indent="-114300" algn="l" defTabSz="622300">
            <a:lnSpc>
              <a:spcPct val="90000"/>
            </a:lnSpc>
            <a:spcBef>
              <a:spcPct val="0"/>
            </a:spcBef>
            <a:spcAft>
              <a:spcPct val="15000"/>
            </a:spcAft>
            <a:buChar char="•"/>
          </a:pPr>
          <a:r>
            <a:rPr lang="fr-FR" sz="1400" kern="1200" dirty="0"/>
            <a:t>Observation</a:t>
          </a:r>
        </a:p>
      </dsp:txBody>
      <dsp:txXfrm>
        <a:off x="300091" y="654307"/>
        <a:ext cx="1276484" cy="857024"/>
      </dsp:txXfrm>
    </dsp:sp>
    <dsp:sp modelId="{1D7D61C6-F63B-462D-8096-5EFD218542AA}">
      <dsp:nvSpPr>
        <dsp:cNvPr id="0" name=""/>
        <dsp:cNvSpPr/>
      </dsp:nvSpPr>
      <dsp:spPr>
        <a:xfrm>
          <a:off x="1525241" y="260502"/>
          <a:ext cx="412071" cy="331084"/>
        </a:xfrm>
        <a:prstGeom prst="rightArrow">
          <a:avLst>
            <a:gd name="adj1" fmla="val 60000"/>
            <a:gd name="adj2" fmla="val 50000"/>
          </a:avLst>
        </a:prstGeom>
        <a:solidFill>
          <a:srgbClr val="5AA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dsp:txBody>
      <dsp:txXfrm>
        <a:off x="1525241" y="326719"/>
        <a:ext cx="312746" cy="198650"/>
      </dsp:txXfrm>
    </dsp:sp>
    <dsp:sp modelId="{B27E5F53-B3F2-40BA-9E78-EAEA53D888BB}">
      <dsp:nvSpPr>
        <dsp:cNvPr id="0" name=""/>
        <dsp:cNvSpPr/>
      </dsp:nvSpPr>
      <dsp:spPr>
        <a:xfrm>
          <a:off x="2108362" y="224444"/>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Concevoir</a:t>
          </a:r>
        </a:p>
      </dsp:txBody>
      <dsp:txXfrm>
        <a:off x="2108362" y="224444"/>
        <a:ext cx="1329810" cy="403200"/>
      </dsp:txXfrm>
    </dsp:sp>
    <dsp:sp modelId="{9CCB76BA-4384-446B-BA79-C298AA98CEC8}">
      <dsp:nvSpPr>
        <dsp:cNvPr id="0" name=""/>
        <dsp:cNvSpPr/>
      </dsp:nvSpPr>
      <dsp:spPr>
        <a:xfrm>
          <a:off x="2409616"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 Co-construction de solutions</a:t>
          </a:r>
        </a:p>
      </dsp:txBody>
      <dsp:txXfrm>
        <a:off x="2436279" y="654307"/>
        <a:ext cx="1276484" cy="857024"/>
      </dsp:txXfrm>
    </dsp:sp>
    <dsp:sp modelId="{A792EA33-AFD6-425D-91ED-675586A2753B}">
      <dsp:nvSpPr>
        <dsp:cNvPr id="0" name=""/>
        <dsp:cNvSpPr/>
      </dsp:nvSpPr>
      <dsp:spPr>
        <a:xfrm>
          <a:off x="3646987" y="260502"/>
          <a:ext cx="442688" cy="331084"/>
        </a:xfrm>
        <a:prstGeom prst="rightArrow">
          <a:avLst>
            <a:gd name="adj1" fmla="val 60000"/>
            <a:gd name="adj2" fmla="val 50000"/>
          </a:avLst>
        </a:prstGeom>
        <a:solidFill>
          <a:srgbClr val="5AA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dsp:txBody>
      <dsp:txXfrm>
        <a:off x="3646987" y="326719"/>
        <a:ext cx="343363" cy="198650"/>
      </dsp:txXfrm>
    </dsp:sp>
    <dsp:sp modelId="{AEF5DF85-333F-410A-9A23-5683B5F8F5AB}">
      <dsp:nvSpPr>
        <dsp:cNvPr id="0" name=""/>
        <dsp:cNvSpPr/>
      </dsp:nvSpPr>
      <dsp:spPr>
        <a:xfrm>
          <a:off x="4273433" y="224444"/>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Tester</a:t>
          </a:r>
        </a:p>
      </dsp:txBody>
      <dsp:txXfrm>
        <a:off x="4273433" y="224444"/>
        <a:ext cx="1329810" cy="403200"/>
      </dsp:txXfrm>
    </dsp:sp>
    <dsp:sp modelId="{01C0EF34-D139-4B8E-B684-B72F29CD8D33}">
      <dsp:nvSpPr>
        <dsp:cNvPr id="0" name=""/>
        <dsp:cNvSpPr/>
      </dsp:nvSpPr>
      <dsp:spPr>
        <a:xfrm>
          <a:off x="4545804"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Maquettes</a:t>
          </a:r>
        </a:p>
        <a:p>
          <a:pPr marL="114300" lvl="1" indent="-114300" algn="l" defTabSz="622300">
            <a:lnSpc>
              <a:spcPct val="90000"/>
            </a:lnSpc>
            <a:spcBef>
              <a:spcPct val="0"/>
            </a:spcBef>
            <a:spcAft>
              <a:spcPct val="15000"/>
            </a:spcAft>
            <a:buChar char="•"/>
          </a:pPr>
          <a:r>
            <a:rPr lang="fr-FR" sz="1400" kern="1200" dirty="0"/>
            <a:t>Prototypes</a:t>
          </a:r>
        </a:p>
        <a:p>
          <a:pPr marL="114300" lvl="1" indent="-114300" algn="l" defTabSz="622300">
            <a:lnSpc>
              <a:spcPct val="90000"/>
            </a:lnSpc>
            <a:spcBef>
              <a:spcPct val="0"/>
            </a:spcBef>
            <a:spcAft>
              <a:spcPct val="15000"/>
            </a:spcAft>
            <a:buChar char="•"/>
          </a:pPr>
          <a:r>
            <a:rPr lang="fr-FR" sz="1400" kern="1200" dirty="0"/>
            <a:t>Validation</a:t>
          </a:r>
        </a:p>
      </dsp:txBody>
      <dsp:txXfrm>
        <a:off x="4572467" y="654307"/>
        <a:ext cx="1276484" cy="857024"/>
      </dsp:txXfrm>
    </dsp:sp>
    <dsp:sp modelId="{FD5CA804-50AE-423D-970F-FF28F9E8B216}">
      <dsp:nvSpPr>
        <dsp:cNvPr id="0" name=""/>
        <dsp:cNvSpPr/>
      </dsp:nvSpPr>
      <dsp:spPr>
        <a:xfrm rot="21556537">
          <a:off x="5802580" y="246903"/>
          <a:ext cx="422663" cy="331084"/>
        </a:xfrm>
        <a:prstGeom prst="rightArrow">
          <a:avLst>
            <a:gd name="adj1" fmla="val 60000"/>
            <a:gd name="adj2" fmla="val 50000"/>
          </a:avLst>
        </a:prstGeom>
        <a:solidFill>
          <a:srgbClr val="5AA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dsp:txBody>
      <dsp:txXfrm>
        <a:off x="5802584" y="313748"/>
        <a:ext cx="323338" cy="198650"/>
      </dsp:txXfrm>
    </dsp:sp>
    <dsp:sp modelId="{C60C1C52-35BC-47A0-94F4-FC10D214680B}">
      <dsp:nvSpPr>
        <dsp:cNvPr id="0" name=""/>
        <dsp:cNvSpPr/>
      </dsp:nvSpPr>
      <dsp:spPr>
        <a:xfrm>
          <a:off x="6400658" y="197549"/>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Déployer</a:t>
          </a:r>
        </a:p>
      </dsp:txBody>
      <dsp:txXfrm>
        <a:off x="6400658" y="197549"/>
        <a:ext cx="1329810" cy="403200"/>
      </dsp:txXfrm>
    </dsp:sp>
    <dsp:sp modelId="{2D037A68-BD7C-464A-9C5D-A528AAED6FB7}">
      <dsp:nvSpPr>
        <dsp:cNvPr id="0" name=""/>
        <dsp:cNvSpPr/>
      </dsp:nvSpPr>
      <dsp:spPr>
        <a:xfrm>
          <a:off x="6681991"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Mise en œuvre des solutions</a:t>
          </a:r>
        </a:p>
      </dsp:txBody>
      <dsp:txXfrm>
        <a:off x="6708654" y="654307"/>
        <a:ext cx="1276484" cy="8570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EF737E3-B9D2-4344-B196-41D8971369E8}" type="datetime1">
              <a:rPr lang="fr-FR" smtClean="0"/>
              <a:t>08/11/2022</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FD753A8-52FF-4754-8C2F-1775BB20188D}" type="datetime1">
              <a:rPr lang="fr-FR" smtClean="0"/>
              <a:t>08/11/2022</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A9E817CD-3C7C-4DD8-8670-F5E115D8F04F}"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8</a:t>
            </a:fld>
            <a:endParaRPr lang="fr-FR"/>
          </a:p>
        </p:txBody>
      </p:sp>
    </p:spTree>
    <p:extLst>
      <p:ext uri="{BB962C8B-B14F-4D97-AF65-F5344CB8AC3E}">
        <p14:creationId xmlns:p14="http://schemas.microsoft.com/office/powerpoint/2010/main" val="273173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Attente validation et expertise métier. </a:t>
            </a:r>
            <a:br>
              <a:rPr lang="fr-FR" dirty="0"/>
            </a:br>
            <a:r>
              <a:rPr lang="fr-FR" dirty="0"/>
              <a:t>Le référencement a été réalisé en s’appuyant sur les documents réalisés par la HAS et la CNSA. </a:t>
            </a:r>
          </a:p>
        </p:txBody>
      </p:sp>
      <p:sp>
        <p:nvSpPr>
          <p:cNvPr id="4" name="Espace réservé de la date 3"/>
          <p:cNvSpPr>
            <a:spLocks noGrp="1"/>
          </p:cNvSpPr>
          <p:nvPr>
            <p:ph type="dt" idx="1"/>
          </p:nvPr>
        </p:nvSpPr>
        <p:spPr/>
        <p:txBody>
          <a:bodyPr/>
          <a:lstStyle/>
          <a:p>
            <a:fld id="{2DE313C8-E80F-42DD-8CD3-322D72BBE2AD}"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9</a:t>
            </a:fld>
            <a:endParaRPr lang="fr-FR"/>
          </a:p>
        </p:txBody>
      </p:sp>
    </p:spTree>
    <p:extLst>
      <p:ext uri="{BB962C8B-B14F-4D97-AF65-F5344CB8AC3E}">
        <p14:creationId xmlns:p14="http://schemas.microsoft.com/office/powerpoint/2010/main" val="25418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les pathologies sont importantes, plus se posent des questions d’opérationnalité : </a:t>
            </a:r>
          </a:p>
          <a:p>
            <a:r>
              <a:rPr lang="fr-FR" dirty="0"/>
              <a:t>Défis opératoire de la participation : </a:t>
            </a:r>
          </a:p>
          <a:p>
            <a:r>
              <a:rPr lang="fr-FR" dirty="0"/>
              <a:t>Deux voies possibles : </a:t>
            </a:r>
          </a:p>
          <a:p>
            <a:pPr marL="171450" indent="-171450">
              <a:buFontTx/>
              <a:buChar char="-"/>
            </a:pPr>
            <a:r>
              <a:rPr lang="fr-FR" dirty="0"/>
              <a:t>Design soc</a:t>
            </a:r>
          </a:p>
          <a:p>
            <a:pPr marL="171450" indent="-171450">
              <a:buFontTx/>
              <a:buChar char="-"/>
            </a:pPr>
            <a:r>
              <a:rPr lang="fr-FR" dirty="0"/>
              <a:t>Place des familles </a:t>
            </a:r>
          </a:p>
          <a:p>
            <a:pPr marL="171450" indent="-171450">
              <a:buFontTx/>
              <a:buChar char="-"/>
            </a:pPr>
            <a:r>
              <a:rPr lang="fr-FR" dirty="0"/>
              <a:t>De quelles personnes parle-t-on ? </a:t>
            </a:r>
            <a:br>
              <a:rPr lang="fr-FR" dirty="0"/>
            </a:br>
            <a:r>
              <a:rPr lang="fr-FR" dirty="0"/>
              <a:t>Opposition entre pair </a:t>
            </a:r>
            <a:r>
              <a:rPr lang="fr-FR" dirty="0" err="1"/>
              <a:t>aidance</a:t>
            </a:r>
            <a:r>
              <a:rPr lang="fr-FR" dirty="0"/>
              <a:t> et représentants. </a:t>
            </a:r>
          </a:p>
          <a:p>
            <a:pPr marL="171450" indent="-171450">
              <a:buFontTx/>
              <a:buChar char="-"/>
            </a:pPr>
            <a:r>
              <a:rPr lang="fr-FR" dirty="0"/>
              <a:t>Ne pas les opposer mais au contraire, repenser la place des aidants et de la famille dans la gouvernance. Nécessité de prendre exemple sur des modèles anglo-saxons. </a:t>
            </a:r>
          </a:p>
          <a:p>
            <a:pPr marL="171450" indent="-171450">
              <a:buFontTx/>
              <a:buChar char="-"/>
            </a:pPr>
            <a:endParaRPr lang="fr-FR" dirty="0"/>
          </a:p>
        </p:txBody>
      </p:sp>
      <p:sp>
        <p:nvSpPr>
          <p:cNvPr id="4" name="Espace réservé de la date 3"/>
          <p:cNvSpPr>
            <a:spLocks noGrp="1"/>
          </p:cNvSpPr>
          <p:nvPr>
            <p:ph type="dt" idx="1"/>
          </p:nvPr>
        </p:nvSpPr>
        <p:spPr/>
        <p:txBody>
          <a:bodyPr/>
          <a:lstStyle/>
          <a:p>
            <a:fld id="{EB30DBB8-5782-4F1A-8EBC-5EE7647C4126}"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12</a:t>
            </a:fld>
            <a:endParaRPr lang="fr-FR"/>
          </a:p>
        </p:txBody>
      </p:sp>
    </p:spTree>
    <p:extLst>
      <p:ext uri="{BB962C8B-B14F-4D97-AF65-F5344CB8AC3E}">
        <p14:creationId xmlns:p14="http://schemas.microsoft.com/office/powerpoint/2010/main" val="345092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e la date 3"/>
          <p:cNvSpPr>
            <a:spLocks noGrp="1"/>
          </p:cNvSpPr>
          <p:nvPr>
            <p:ph type="dt" idx="1"/>
          </p:nvPr>
        </p:nvSpPr>
        <p:spPr/>
        <p:txBody>
          <a:bodyPr/>
          <a:lstStyle/>
          <a:p>
            <a:fld id="{2B3E3040-D1C0-4B45-B50A-C75B72B34002}"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13</a:t>
            </a:fld>
            <a:endParaRPr lang="fr-FR"/>
          </a:p>
        </p:txBody>
      </p:sp>
    </p:spTree>
    <p:extLst>
      <p:ext uri="{BB962C8B-B14F-4D97-AF65-F5344CB8AC3E}">
        <p14:creationId xmlns:p14="http://schemas.microsoft.com/office/powerpoint/2010/main" val="306567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Nouvelle slide (Pistes : soit, soit) : </a:t>
            </a:r>
          </a:p>
          <a:p>
            <a:pPr marL="171450" indent="-171450">
              <a:buFontTx/>
              <a:buChar char="-"/>
            </a:pPr>
            <a:r>
              <a:rPr lang="fr-FR"/>
              <a:t>des projets qui s’attaquent aux défis opératoires (projets qui ne prétentdent pas se substituer aux CVS mais qui s’articule et se complètent ou réinvente les CA et CVS</a:t>
            </a:r>
            <a:br>
              <a:rPr lang="fr-FR"/>
            </a:br>
            <a:r>
              <a:rPr lang="fr-FR"/>
              <a:t>- Des projets sur la participation des personnes qui peuvent être entravées dans leurs communications, et pour lesquels des alternatives et des innovation sont à développer (ex. anglo-saxon réf. HAS)</a:t>
            </a:r>
          </a:p>
          <a:p>
            <a:pPr marL="171450" indent="-171450">
              <a:buFontTx/>
              <a:buChar char="-"/>
            </a:pPr>
            <a:r>
              <a:rPr lang="fr-FR"/>
              <a:t>Qui revisite la représentation des PC par les aidants. </a:t>
            </a:r>
            <a:endParaRPr lang="fr-FR" dirty="0"/>
          </a:p>
        </p:txBody>
      </p:sp>
      <p:sp>
        <p:nvSpPr>
          <p:cNvPr id="4" name="Espace réservé de la date 3"/>
          <p:cNvSpPr>
            <a:spLocks noGrp="1"/>
          </p:cNvSpPr>
          <p:nvPr>
            <p:ph type="dt" idx="1"/>
          </p:nvPr>
        </p:nvSpPr>
        <p:spPr/>
        <p:txBody>
          <a:bodyPr/>
          <a:lstStyle/>
          <a:p>
            <a:fld id="{86CB9B8E-11D1-43E1-8E19-848F6A132B3E}"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15</a:t>
            </a:fld>
            <a:endParaRPr lang="fr-FR"/>
          </a:p>
        </p:txBody>
      </p:sp>
    </p:spTree>
    <p:extLst>
      <p:ext uri="{BB962C8B-B14F-4D97-AF65-F5344CB8AC3E}">
        <p14:creationId xmlns:p14="http://schemas.microsoft.com/office/powerpoint/2010/main" val="90936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reformuler</a:t>
            </a:r>
          </a:p>
        </p:txBody>
      </p:sp>
      <p:sp>
        <p:nvSpPr>
          <p:cNvPr id="4" name="Espace réservé de la date 3"/>
          <p:cNvSpPr>
            <a:spLocks noGrp="1"/>
          </p:cNvSpPr>
          <p:nvPr>
            <p:ph type="dt" idx="1"/>
          </p:nvPr>
        </p:nvSpPr>
        <p:spPr/>
        <p:txBody>
          <a:bodyPr/>
          <a:lstStyle/>
          <a:p>
            <a:fld id="{DFE071A0-D256-4091-8147-C87995E78871}"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16</a:t>
            </a:fld>
            <a:endParaRPr lang="fr-FR"/>
          </a:p>
        </p:txBody>
      </p:sp>
    </p:spTree>
    <p:extLst>
      <p:ext uri="{BB962C8B-B14F-4D97-AF65-F5344CB8AC3E}">
        <p14:creationId xmlns:p14="http://schemas.microsoft.com/office/powerpoint/2010/main" val="243483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slide AAP Annuel si meilleure présentation : transférer évènement CNSA dans le PPT AAP Annuel Action innovante</a:t>
            </a:r>
          </a:p>
        </p:txBody>
      </p:sp>
      <p:sp>
        <p:nvSpPr>
          <p:cNvPr id="4" name="Espace réservé de la date 3"/>
          <p:cNvSpPr>
            <a:spLocks noGrp="1"/>
          </p:cNvSpPr>
          <p:nvPr>
            <p:ph type="dt" idx="1"/>
          </p:nvPr>
        </p:nvSpPr>
        <p:spPr/>
        <p:txBody>
          <a:bodyPr/>
          <a:lstStyle/>
          <a:p>
            <a:fld id="{17FB150A-E46F-4FE1-9F3E-D97A0C7BF394}" type="datetime1">
              <a:rPr lang="fr-FR" smtClean="0"/>
              <a:t>08/11/2022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25</a:t>
            </a:fld>
            <a:endParaRPr lang="fr-FR"/>
          </a:p>
        </p:txBody>
      </p:sp>
    </p:spTree>
    <p:extLst>
      <p:ext uri="{BB962C8B-B14F-4D97-AF65-F5344CB8AC3E}">
        <p14:creationId xmlns:p14="http://schemas.microsoft.com/office/powerpoint/2010/main" val="222798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onparcourshandicap.gouv.fr/" TargetMode="External"/><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9576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23035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01666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80524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6255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0304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17727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7130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2405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5882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05436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pic>
        <p:nvPicPr>
          <p:cNvPr id="3" name="Image 2">
            <a:extLst>
              <a:ext uri="{FF2B5EF4-FFF2-40B4-BE49-F238E27FC236}">
                <a16:creationId xmlns:a16="http://schemas.microsoft.com/office/drawing/2014/main" id="{77373CB5-9BCF-4138-B47D-A368FF848AE8}"/>
              </a:ext>
            </a:extLst>
          </p:cNvPr>
          <p:cNvPicPr>
            <a:picLocks noChangeAspect="1"/>
          </p:cNvPicPr>
          <p:nvPr userDrawn="1"/>
        </p:nvPicPr>
        <p:blipFill>
          <a:blip r:embed="rId2"/>
          <a:stretch>
            <a:fillRect/>
          </a:stretch>
        </p:blipFill>
        <p:spPr>
          <a:xfrm>
            <a:off x="7174082" y="5030423"/>
            <a:ext cx="1817297" cy="1663487"/>
          </a:xfrm>
          <a:prstGeom prst="rect">
            <a:avLst/>
          </a:prstGeom>
        </p:spPr>
      </p:pic>
    </p:spTree>
    <p:extLst>
      <p:ext uri="{BB962C8B-B14F-4D97-AF65-F5344CB8AC3E}">
        <p14:creationId xmlns:p14="http://schemas.microsoft.com/office/powerpoint/2010/main" val="172319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e la date 1"/>
          <p:cNvSpPr>
            <a:spLocks noGrp="1"/>
          </p:cNvSpPr>
          <p:nvPr>
            <p:ph type="dt" sz="half" idx="12"/>
          </p:nvPr>
        </p:nvSpPr>
        <p:spPr/>
        <p:txBody>
          <a:bodyPr/>
          <a:lstStyle/>
          <a:p>
            <a:endParaRPr lang="fr-FR"/>
          </a:p>
        </p:txBody>
      </p:sp>
      <p:sp>
        <p:nvSpPr>
          <p:cNvPr id="3" name="Espace réservé du pied de page 2"/>
          <p:cNvSpPr>
            <a:spLocks noGrp="1"/>
          </p:cNvSpPr>
          <p:nvPr>
            <p:ph type="ftr" sz="quarter" idx="13"/>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911" y="5798314"/>
            <a:ext cx="255306" cy="214007"/>
          </a:xfrm>
          <a:prstGeom prst="rect">
            <a:avLst/>
          </a:prstGeom>
        </p:spPr>
      </p:pic>
      <p:sp>
        <p:nvSpPr>
          <p:cNvPr id="11" name="Espace réservé du texte 2"/>
          <p:cNvSpPr txBox="1">
            <a:spLocks/>
          </p:cNvSpPr>
          <p:nvPr/>
        </p:nvSpPr>
        <p:spPr>
          <a:xfrm>
            <a:off x="2919976" y="5008504"/>
            <a:ext cx="5584161" cy="1631447"/>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www.pour-les-personnes-agees.gouv.fr</a:t>
            </a:r>
            <a:endParaRPr lang="fr-FR" sz="1300" b="0" u="sng" dirty="0"/>
          </a:p>
          <a:p>
            <a:pPr algn="r">
              <a:lnSpc>
                <a:spcPct val="130000"/>
              </a:lnSpc>
            </a:pPr>
            <a:r>
              <a:rPr lang="fr-FR" sz="1300" b="0" dirty="0">
                <a:hlinkClick r:id="rId7"/>
              </a:rPr>
              <a:t>www.monparcourshandicap.gouv.fr</a:t>
            </a:r>
            <a:r>
              <a:rPr lang="fr-FR" sz="1300" b="0" dirty="0"/>
              <a:t> </a:t>
            </a:r>
          </a:p>
        </p:txBody>
      </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sz="quarter" idx="10" hasCustomPrompt="1"/>
          </p:nvPr>
        </p:nvSpPr>
        <p:spPr>
          <a:xfrm>
            <a:off x="3231869" y="2865883"/>
            <a:ext cx="5311930" cy="1424650"/>
          </a:xfrm>
          <a:prstGeom prst="rect">
            <a:avLst/>
          </a:prstGeom>
        </p:spPr>
        <p:txBody>
          <a:bodyPr lIns="0"/>
          <a:lstStyle>
            <a:lvl1pPr marL="0" indent="0">
              <a:buNone/>
              <a:defRPr sz="2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88124804"/>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thématique 2018</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78" r:id="rId7"/>
    <p:sldLayoutId id="2147483679" r:id="rId8"/>
    <p:sldLayoutId id="2147483680" r:id="rId9"/>
    <p:sldLayoutId id="214748368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190C-1718-4DF4-AE65-993259183895}" type="slidenum">
              <a:rPr lang="fr-FR" smtClean="0"/>
              <a:t>‹N°›</a:t>
            </a:fld>
            <a:endParaRPr lang="fr-FR"/>
          </a:p>
        </p:txBody>
      </p:sp>
    </p:spTree>
    <p:extLst>
      <p:ext uri="{BB962C8B-B14F-4D97-AF65-F5344CB8AC3E}">
        <p14:creationId xmlns:p14="http://schemas.microsoft.com/office/powerpoint/2010/main" val="42892017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slideLayout" Target="../slideLayouts/slideLayout23.xml"/><Relationship Id="rId10" Type="http://schemas.microsoft.com/office/2007/relationships/diagramDrawing" Target="../diagrams/drawing1.xml"/><Relationship Id="rId4" Type="http://schemas.openxmlformats.org/officeDocument/2006/relationships/tags" Target="../tags/tag14.xm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chart" Target="../charts/chart1.xml"/><Relationship Id="rId5" Type="http://schemas.openxmlformats.org/officeDocument/2006/relationships/tags" Target="../tags/tag25.xml"/><Relationship Id="rId10" Type="http://schemas.openxmlformats.org/officeDocument/2006/relationships/slideLayout" Target="../slideLayouts/slideLayout23.xml"/><Relationship Id="rId4" Type="http://schemas.openxmlformats.org/officeDocument/2006/relationships/tags" Target="../tags/tag24.xml"/><Relationship Id="rId9"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tags" Target="../tags/tag36.xml"/><Relationship Id="rId7" Type="http://schemas.openxmlformats.org/officeDocument/2006/relationships/slideLayout" Target="../slideLayouts/slideLayout23.xml"/><Relationship Id="rId12" Type="http://schemas.microsoft.com/office/2007/relationships/diagramDrawing" Target="../diagrams/drawing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diagramColors" Target="../diagrams/colors3.xml"/><Relationship Id="rId5" Type="http://schemas.openxmlformats.org/officeDocument/2006/relationships/tags" Target="../tags/tag38.xml"/><Relationship Id="rId10" Type="http://schemas.openxmlformats.org/officeDocument/2006/relationships/diagramQuickStyle" Target="../diagrams/quickStyle3.xml"/><Relationship Id="rId4" Type="http://schemas.openxmlformats.org/officeDocument/2006/relationships/tags" Target="../tags/tag37.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7.png"/><Relationship Id="rId5" Type="http://schemas.openxmlformats.org/officeDocument/2006/relationships/slideLayout" Target="../slideLayouts/slideLayout23.xml"/><Relationship Id="rId4"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www.pour-les-personnes-agees.gouv.fr/" TargetMode="External"/><Relationship Id="rId13" Type="http://schemas.openxmlformats.org/officeDocument/2006/relationships/image" Target="../media/image4.PNG"/><Relationship Id="rId3" Type="http://schemas.openxmlformats.org/officeDocument/2006/relationships/tags" Target="../tags/tag55.xml"/><Relationship Id="rId7" Type="http://schemas.openxmlformats.org/officeDocument/2006/relationships/hyperlink" Target="https://www.cnsa.fr/" TargetMode="External"/><Relationship Id="rId12" Type="http://schemas.openxmlformats.org/officeDocument/2006/relationships/image" Target="../media/image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7.xml"/><Relationship Id="rId11" Type="http://schemas.openxmlformats.org/officeDocument/2006/relationships/hyperlink" Target="https://www.cnsa.fr/accessibilite" TargetMode="External"/><Relationship Id="rId5" Type="http://schemas.openxmlformats.org/officeDocument/2006/relationships/slideLayout" Target="../slideLayouts/slideLayout23.xml"/><Relationship Id="rId10" Type="http://schemas.openxmlformats.org/officeDocument/2006/relationships/hyperlink" Target="https://maboussoleaidants.fr/" TargetMode="External"/><Relationship Id="rId4" Type="http://schemas.openxmlformats.org/officeDocument/2006/relationships/tags" Target="../tags/tag56.xml"/><Relationship Id="rId9" Type="http://schemas.openxmlformats.org/officeDocument/2006/relationships/hyperlink" Target="https://www.monparcourshandicap.gouv.fr/"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7.xml"/></Relationships>
</file>

<file path=ppt/slides/_rels/slide2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0.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9.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Layout" Target="../slideLayouts/slideLayout23.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2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4.PNG"/><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4.PNG"/><Relationship Id="rId4"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slideLayout" Target="../slideLayouts/slideLayout23.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4.PNG"/><Relationship Id="rId4" Type="http://schemas.openxmlformats.org/officeDocument/2006/relationships/hyperlink" Target="https://www.cnsa.fr/sites/default/files/trame_document_de_reponse_aap2021.docx" TargetMode="External"/></Relationships>
</file>

<file path=ppt/slides/_rels/slide3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hyperlink" Target="https://www.cnsa.fr/sites/default/files/trame_document_de_reponse_aap2021.docx" TargetMode="External"/><Relationship Id="rId4"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s://www.cnsa.fr/documentation/2_comment_deposer_une_demande_de_subvention.pdf" TargetMode="External"/><Relationship Id="rId5" Type="http://schemas.openxmlformats.org/officeDocument/2006/relationships/hyperlink" Target="https://www.cnsa.fr/documentation/1_comment_creer_son_compte.pdf" TargetMode="External"/><Relationship Id="rId4" Type="http://schemas.openxmlformats.org/officeDocument/2006/relationships/hyperlink" Target="https://galis-subventions.cnsa.f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ags" Target="../tags/tag9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0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hyperlink" Target="https://forms.gle/fqvWykpRjJP55Hcn6"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4.PNG"/><Relationship Id="rId4" Type="http://schemas.openxmlformats.org/officeDocument/2006/relationships/hyperlink" Target="mailto:innovation2023@cnsa.f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innovation2018@cnsa.fr" TargetMode="External"/><Relationship Id="rId2" Type="http://schemas.openxmlformats.org/officeDocument/2006/relationships/slideLayout" Target="../slideLayouts/slideLayout24.xml"/><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nsa.fr/actualites-agenda/actualites/six-projets-soutenus-pour-experimenter-et-evaluer-des-dispositifs-innovants-de-participation-des-personnes-vivant-a-domicile"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514600" y="3141419"/>
            <a:ext cx="5815013" cy="2085491"/>
          </a:xfrm>
        </p:spPr>
        <p:txBody>
          <a:bodyPr>
            <a:normAutofit fontScale="92500" lnSpcReduction="20000"/>
          </a:bodyPr>
          <a:lstStyle/>
          <a:p>
            <a:pPr>
              <a:spcAft>
                <a:spcPts val="1200"/>
              </a:spcAft>
            </a:pPr>
            <a:r>
              <a:rPr lang="fr-FR" sz="2800" b="0" dirty="0"/>
              <a:t>Appel à projets thématique « actions innovantes » 2023 </a:t>
            </a:r>
          </a:p>
          <a:p>
            <a:pPr>
              <a:spcAft>
                <a:spcPts val="1200"/>
              </a:spcAft>
            </a:pPr>
            <a:r>
              <a:rPr lang="fr-FR" sz="2800" dirty="0"/>
              <a:t>La participation des personnes vivant en établissement : relever le défi de l’effectivité</a:t>
            </a:r>
          </a:p>
        </p:txBody>
      </p:sp>
      <p:sp>
        <p:nvSpPr>
          <p:cNvPr id="5" name="Espace réservé du texte 4"/>
          <p:cNvSpPr>
            <a:spLocks noGrp="1"/>
          </p:cNvSpPr>
          <p:nvPr>
            <p:ph type="body" sz="quarter" idx="11"/>
            <p:custDataLst>
              <p:tags r:id="rId2"/>
            </p:custDataLst>
          </p:nvPr>
        </p:nvSpPr>
        <p:spPr>
          <a:xfrm>
            <a:off x="2514600" y="5226910"/>
            <a:ext cx="5997576" cy="801687"/>
          </a:xfrm>
        </p:spPr>
        <p:txBody>
          <a:bodyPr>
            <a:normAutofit/>
          </a:bodyPr>
          <a:lstStyle/>
          <a:p>
            <a:r>
              <a:rPr lang="fr-FR" dirty="0"/>
              <a:t>Instructions aux porteurs de projet</a:t>
            </a:r>
          </a:p>
        </p:txBody>
      </p:sp>
      <p:sp>
        <p:nvSpPr>
          <p:cNvPr id="4" name="ZoneTexte 3"/>
          <p:cNvSpPr txBox="1"/>
          <p:nvPr>
            <p:custDataLst>
              <p:tags r:id="rId3"/>
            </p:custDataLst>
          </p:nvPr>
        </p:nvSpPr>
        <p:spPr>
          <a:xfrm>
            <a:off x="6701883" y="6456556"/>
            <a:ext cx="2442117"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8801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437D44-74BD-4319-9AB7-6731F37B4D2D}"/>
              </a:ext>
            </a:extLst>
          </p:cNvPr>
          <p:cNvSpPr>
            <a:spLocks noGrp="1"/>
          </p:cNvSpPr>
          <p:nvPr>
            <p:ph type="body" sz="quarter" idx="10"/>
            <p:custDataLst>
              <p:tags r:id="rId1"/>
            </p:custDataLst>
          </p:nvPr>
        </p:nvSpPr>
        <p:spPr/>
        <p:txBody>
          <a:bodyPr/>
          <a:lstStyle/>
          <a:p>
            <a:r>
              <a:rPr lang="fr-FR" dirty="0"/>
              <a:t>Objectif, périmètre et modalités (2/2)</a:t>
            </a:r>
          </a:p>
        </p:txBody>
      </p:sp>
      <p:sp>
        <p:nvSpPr>
          <p:cNvPr id="4" name="Espace réservé du contenu 3">
            <a:extLst>
              <a:ext uri="{FF2B5EF4-FFF2-40B4-BE49-F238E27FC236}">
                <a16:creationId xmlns:a16="http://schemas.microsoft.com/office/drawing/2014/main" id="{78A85268-BF50-4A20-95F9-631F4E5199F1}"/>
              </a:ext>
            </a:extLst>
          </p:cNvPr>
          <p:cNvSpPr>
            <a:spLocks noGrp="1"/>
          </p:cNvSpPr>
          <p:nvPr>
            <p:ph idx="1"/>
            <p:custDataLst>
              <p:tags r:id="rId2"/>
            </p:custDataLst>
          </p:nvPr>
        </p:nvSpPr>
        <p:spPr>
          <a:xfrm>
            <a:off x="258619" y="1063565"/>
            <a:ext cx="8506690" cy="2157676"/>
          </a:xfrm>
        </p:spPr>
        <p:txBody>
          <a:bodyPr>
            <a:normAutofit/>
          </a:bodyPr>
          <a:lstStyle/>
          <a:p>
            <a:pPr>
              <a:spcBef>
                <a:spcPts val="600"/>
              </a:spcBef>
              <a:spcAft>
                <a:spcPts val="1200"/>
              </a:spcAft>
              <a:buFont typeface="Wingdings" panose="05000000000000000000" pitchFamily="2" charset="2"/>
              <a:buChar char="ü"/>
            </a:pPr>
            <a:r>
              <a:rPr lang="fr-FR" b="1" dirty="0"/>
              <a:t>Modalités : </a:t>
            </a:r>
            <a:r>
              <a:rPr lang="fr-FR" dirty="0"/>
              <a:t>Il s’agira d’expérimenter des </a:t>
            </a:r>
            <a:r>
              <a:rPr lang="fr-FR" b="1" dirty="0"/>
              <a:t>projets concrets de participation </a:t>
            </a:r>
            <a:r>
              <a:rPr lang="fr-FR" dirty="0"/>
              <a:t>des personnes concernées, par exemple, des projets qui réinventent les instances de gouvernance existantes ou s’y articulent (conseil de la vie sociale, conseil d’administration, relation au conseil départemental de la citoyenneté et de l’autonomie ou à la conférence régionale de la santé et de l'autonomie, etc.) ; des projets qui revisitent la représentation des personnes concernées en réinscrivant et repensant la participation des proches, des aidants ou des pairs-aidants</a:t>
            </a:r>
            <a:r>
              <a:rPr lang="fr-FR" b="1" dirty="0"/>
              <a:t> </a:t>
            </a:r>
            <a:r>
              <a:rPr lang="fr-FR" dirty="0"/>
              <a:t>dans les instances de gouvernance ; des projets qui innovent au service de la participation des personnes concernées entravées dans leur communication ; des projets qui transfèrent des dispositifs probants ou prometteurs expérimentés à l’étranger ; etc. </a:t>
            </a:r>
            <a:endParaRPr lang="fr-FR" b="1" dirty="0"/>
          </a:p>
          <a:p>
            <a:pPr>
              <a:spcBef>
                <a:spcPts val="600"/>
              </a:spcBef>
              <a:spcAft>
                <a:spcPts val="1200"/>
              </a:spcAft>
              <a:buFont typeface="Wingdings" panose="05000000000000000000" pitchFamily="2" charset="2"/>
              <a:buChar char="ü"/>
            </a:pPr>
            <a:endParaRPr lang="fr-FR" dirty="0"/>
          </a:p>
        </p:txBody>
      </p:sp>
      <p:graphicFrame>
        <p:nvGraphicFramePr>
          <p:cNvPr id="5" name="Diagramme 4" descr="illustration décrivant la relation usagers aidants professionnels autour de la qualité de service">
            <a:extLst>
              <a:ext uri="{FF2B5EF4-FFF2-40B4-BE49-F238E27FC236}">
                <a16:creationId xmlns:a16="http://schemas.microsoft.com/office/drawing/2014/main" id="{6FEC1061-2193-456C-8350-19C2D84D8AA0}"/>
              </a:ext>
            </a:extLst>
          </p:cNvPr>
          <p:cNvGraphicFramePr/>
          <p:nvPr>
            <p:custDataLst>
              <p:tags r:id="rId3"/>
            </p:custDataLst>
            <p:extLst>
              <p:ext uri="{D42A27DB-BD31-4B8C-83A1-F6EECF244321}">
                <p14:modId xmlns:p14="http://schemas.microsoft.com/office/powerpoint/2010/main" val="4181642342"/>
              </p:ext>
            </p:extLst>
          </p:nvPr>
        </p:nvGraphicFramePr>
        <p:xfrm>
          <a:off x="4269720" y="3444497"/>
          <a:ext cx="4992223" cy="3421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Espace réservé du contenu 3">
            <a:extLst>
              <a:ext uri="{FF2B5EF4-FFF2-40B4-BE49-F238E27FC236}">
                <a16:creationId xmlns:a16="http://schemas.microsoft.com/office/drawing/2014/main" id="{3A962571-8A0D-4355-B305-E21EFE814FB2}"/>
              </a:ext>
            </a:extLst>
          </p:cNvPr>
          <p:cNvSpPr txBox="1">
            <a:spLocks/>
          </p:cNvSpPr>
          <p:nvPr>
            <p:custDataLst>
              <p:tags r:id="rId4"/>
            </p:custDataLst>
          </p:nvPr>
        </p:nvSpPr>
        <p:spPr>
          <a:xfrm>
            <a:off x="-1" y="888223"/>
            <a:ext cx="9003324" cy="5081553"/>
          </a:xfrm>
          <a:prstGeom prst="rect">
            <a:avLst/>
          </a:prstGeom>
        </p:spPr>
        <p:txBody>
          <a:bodyPr vert="horz" lIns="0" tIns="45720" rIns="0" bIns="45720" rtlCol="0">
            <a:normAutofit/>
          </a:bodyPr>
          <a:lstStyle>
            <a:lvl1pPr marL="285750" indent="-285750" algn="l" defTabSz="457200" rtl="0" eaLnBrk="1" latinLnBrk="0" hangingPunct="1">
              <a:spcBef>
                <a:spcPct val="20000"/>
              </a:spcBef>
              <a:buClr>
                <a:srgbClr val="6CB643"/>
              </a:buClr>
              <a:buFont typeface="Arial" charset="0"/>
              <a:buChar char="•"/>
              <a:defRPr sz="14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Clr>
                <a:srgbClr val="6CB643"/>
              </a:buClr>
              <a:buFont typeface=".AppleSystemUIFont" charset="0"/>
              <a:buChar char="–"/>
              <a:defRPr sz="1400" kern="1200">
                <a:solidFill>
                  <a:schemeClr val="tx1"/>
                </a:solidFill>
                <a:latin typeface="Arial" charset="0"/>
                <a:ea typeface="Arial" charset="0"/>
                <a:cs typeface="Arial" charset="0"/>
              </a:defRPr>
            </a:lvl2pPr>
            <a:lvl3pPr marL="1200150" indent="-285750" algn="l" defTabSz="457200" rtl="0" eaLnBrk="1" latinLnBrk="0" hangingPunct="1">
              <a:spcBef>
                <a:spcPct val="20000"/>
              </a:spcBef>
              <a:buClr>
                <a:srgbClr val="6CB643"/>
              </a:buClr>
              <a:buFont typeface="Courier New" charset="0"/>
              <a:buChar char="o"/>
              <a:defRPr sz="1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200"/>
              </a:spcAft>
              <a:buNone/>
            </a:pPr>
            <a:endParaRPr lang="fr-FR" b="1" dirty="0"/>
          </a:p>
        </p:txBody>
      </p:sp>
      <p:pic>
        <p:nvPicPr>
          <p:cNvPr id="7" name="Image 6">
            <a:extLst>
              <a:ext uri="{FF2B5EF4-FFF2-40B4-BE49-F238E27FC236}">
                <a16:creationId xmlns:a16="http://schemas.microsoft.com/office/drawing/2014/main" id="{502CD816-754D-47FA-8ECE-871A5489BB0F}"/>
              </a:ext>
            </a:extLst>
          </p:cNvPr>
          <p:cNvPicPr>
            <a:picLocks noChangeAspect="1"/>
          </p:cNvPicPr>
          <p:nvPr/>
        </p:nvPicPr>
        <p:blipFill>
          <a:blip r:embed="rId11"/>
          <a:stretch>
            <a:fillRect/>
          </a:stretch>
        </p:blipFill>
        <p:spPr>
          <a:xfrm>
            <a:off x="3893866" y="6332523"/>
            <a:ext cx="476316" cy="419158"/>
          </a:xfrm>
          <a:prstGeom prst="rect">
            <a:avLst/>
          </a:prstGeom>
        </p:spPr>
      </p:pic>
      <p:sp>
        <p:nvSpPr>
          <p:cNvPr id="3" name="Rectangle 2">
            <a:extLst>
              <a:ext uri="{FF2B5EF4-FFF2-40B4-BE49-F238E27FC236}">
                <a16:creationId xmlns:a16="http://schemas.microsoft.com/office/drawing/2014/main" id="{2ACA709F-E189-489D-A853-E5A82D984C60}"/>
              </a:ext>
            </a:extLst>
          </p:cNvPr>
          <p:cNvSpPr/>
          <p:nvPr/>
        </p:nvSpPr>
        <p:spPr>
          <a:xfrm>
            <a:off x="258619" y="2989488"/>
            <a:ext cx="7222837" cy="307777"/>
          </a:xfrm>
          <a:prstGeom prst="rect">
            <a:avLst/>
          </a:prstGeom>
        </p:spPr>
        <p:txBody>
          <a:bodyPr wrap="square">
            <a:spAutoFit/>
          </a:bodyPr>
          <a:lstStyle/>
          <a:p>
            <a:pPr>
              <a:spcBef>
                <a:spcPts val="600"/>
              </a:spcBef>
              <a:spcAft>
                <a:spcPts val="1200"/>
              </a:spcAft>
              <a:buClr>
                <a:srgbClr val="5AAB45"/>
              </a:buClr>
              <a:buFont typeface="Wingdings" panose="05000000000000000000" pitchFamily="2" charset="2"/>
              <a:buChar char="ü"/>
            </a:pPr>
            <a:r>
              <a:rPr lang="fr-FR" sz="1400" b="1" dirty="0">
                <a:latin typeface="Arial" panose="020B0604020202020204" pitchFamily="34" charset="0"/>
                <a:cs typeface="Arial" panose="020B0604020202020204" pitchFamily="34" charset="0"/>
              </a:rPr>
              <a:t> Le projet doit comporter impérativement ces trois volets : </a:t>
            </a:r>
          </a:p>
        </p:txBody>
      </p:sp>
      <p:sp>
        <p:nvSpPr>
          <p:cNvPr id="8" name="Rectangle 7">
            <a:extLst>
              <a:ext uri="{FF2B5EF4-FFF2-40B4-BE49-F238E27FC236}">
                <a16:creationId xmlns:a16="http://schemas.microsoft.com/office/drawing/2014/main" id="{E6EB3C70-3473-4B56-9390-CD99FDABFA65}"/>
              </a:ext>
            </a:extLst>
          </p:cNvPr>
          <p:cNvSpPr/>
          <p:nvPr/>
        </p:nvSpPr>
        <p:spPr>
          <a:xfrm>
            <a:off x="258619" y="3408646"/>
            <a:ext cx="4572000" cy="2923877"/>
          </a:xfrm>
          <a:prstGeom prst="rect">
            <a:avLst/>
          </a:prstGeom>
        </p:spPr>
        <p:txBody>
          <a:bodyPr>
            <a:spAutoFit/>
          </a:bodyPr>
          <a:lstStyle/>
          <a:p>
            <a:pPr marL="742950" lvl="1" indent="-285750">
              <a:spcBef>
                <a:spcPts val="600"/>
              </a:spcBef>
              <a:spcAft>
                <a:spcPts val="1200"/>
              </a:spcAft>
              <a:buClr>
                <a:srgbClr val="5AAB45"/>
              </a:buClr>
              <a:buFont typeface="Arial" panose="020B0604020202020204" pitchFamily="34" charset="0"/>
              <a:buChar char="•"/>
            </a:pPr>
            <a:r>
              <a:rPr lang="fr-FR" sz="1400" b="1" dirty="0">
                <a:latin typeface="Arial" panose="020B0604020202020204" pitchFamily="34" charset="0"/>
                <a:cs typeface="Arial" panose="020B0604020202020204" pitchFamily="34" charset="0"/>
              </a:rPr>
              <a:t>Un volet expérimentation : </a:t>
            </a:r>
            <a:r>
              <a:rPr lang="fr-FR" sz="1400" dirty="0">
                <a:latin typeface="Arial" panose="020B0604020202020204" pitchFamily="34" charset="0"/>
                <a:cs typeface="Arial" panose="020B0604020202020204" pitchFamily="34" charset="0"/>
              </a:rPr>
              <a:t>conception, test et mise en œuvre en routine de dispositifs innovants de participation, incluant la formation des personnes à la participation.</a:t>
            </a:r>
          </a:p>
          <a:p>
            <a:pPr marL="742950" lvl="1" indent="-285750">
              <a:spcBef>
                <a:spcPts val="600"/>
              </a:spcBef>
              <a:spcAft>
                <a:spcPts val="1200"/>
              </a:spcAft>
              <a:buClr>
                <a:srgbClr val="5AAB45"/>
              </a:buClr>
              <a:buFont typeface="Arial" panose="020B0604020202020204" pitchFamily="34" charset="0"/>
              <a:buChar char="•"/>
            </a:pPr>
            <a:r>
              <a:rPr lang="fr-FR" sz="1400" b="1" dirty="0">
                <a:latin typeface="Arial" panose="020B0604020202020204" pitchFamily="34" charset="0"/>
                <a:cs typeface="Arial" panose="020B0604020202020204" pitchFamily="34" charset="0"/>
              </a:rPr>
              <a:t>Un volet modélisation organisationnelle et économique du dispositif, </a:t>
            </a:r>
            <a:r>
              <a:rPr lang="fr-FR" sz="1400" dirty="0">
                <a:latin typeface="Arial" panose="020B0604020202020204" pitchFamily="34" charset="0"/>
                <a:cs typeface="Arial" panose="020B0604020202020204" pitchFamily="34" charset="0"/>
              </a:rPr>
              <a:t>dans une perspective de pérennisation et de diffusion. </a:t>
            </a:r>
          </a:p>
          <a:p>
            <a:pPr marL="742950" lvl="1" indent="-285750">
              <a:spcBef>
                <a:spcPts val="600"/>
              </a:spcBef>
              <a:spcAft>
                <a:spcPts val="1200"/>
              </a:spcAft>
              <a:buClr>
                <a:srgbClr val="5AAB45"/>
              </a:buClr>
              <a:buFont typeface="Arial" panose="020B0604020202020204" pitchFamily="34" charset="0"/>
              <a:buChar char="•"/>
            </a:pPr>
            <a:r>
              <a:rPr lang="fr-FR" sz="1400" b="1" dirty="0">
                <a:latin typeface="Arial" panose="020B0604020202020204" pitchFamily="34" charset="0"/>
                <a:cs typeface="Arial" panose="020B0604020202020204" pitchFamily="34" charset="0"/>
              </a:rPr>
              <a:t>Un volet évaluation, </a:t>
            </a:r>
            <a:r>
              <a:rPr lang="fr-FR" sz="1400" dirty="0">
                <a:latin typeface="Arial" panose="020B0604020202020204" pitchFamily="34" charset="0"/>
                <a:cs typeface="Arial" panose="020B0604020202020204" pitchFamily="34" charset="0"/>
              </a:rPr>
              <a:t>prenant la forme d’une évaluation externe et indépendante, réalisée par un prestataire externe ou une équipe de recherche. </a:t>
            </a:r>
          </a:p>
        </p:txBody>
      </p:sp>
      <p:sp>
        <p:nvSpPr>
          <p:cNvPr id="10" name="Espace réservé du numéro de diapositive 9">
            <a:extLst>
              <a:ext uri="{FF2B5EF4-FFF2-40B4-BE49-F238E27FC236}">
                <a16:creationId xmlns:a16="http://schemas.microsoft.com/office/drawing/2014/main" id="{BF790D15-5550-46A9-9BA9-031FFFA63C26}"/>
              </a:ext>
            </a:extLst>
          </p:cNvPr>
          <p:cNvSpPr>
            <a:spLocks noGrp="1"/>
          </p:cNvSpPr>
          <p:nvPr>
            <p:ph type="sldNum" sz="quarter" idx="14"/>
          </p:nvPr>
        </p:nvSpPr>
        <p:spPr/>
        <p:txBody>
          <a:bodyPr/>
          <a:lstStyle/>
          <a:p>
            <a:fld id="{9242190C-1718-4DF4-AE65-993259183895}" type="slidenum">
              <a:rPr lang="fr-FR" smtClean="0"/>
              <a:t>10</a:t>
            </a:fld>
            <a:endParaRPr lang="fr-FR"/>
          </a:p>
        </p:txBody>
      </p:sp>
    </p:spTree>
    <p:extLst>
      <p:ext uri="{BB962C8B-B14F-4D97-AF65-F5344CB8AC3E}">
        <p14:creationId xmlns:p14="http://schemas.microsoft.com/office/powerpoint/2010/main" val="419645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004291" y="3195831"/>
            <a:ext cx="6530272" cy="1424650"/>
          </a:xfrm>
        </p:spPr>
        <p:txBody>
          <a:bodyPr/>
          <a:lstStyle/>
          <a:p>
            <a:r>
              <a:rPr lang="fr-FR" dirty="0"/>
              <a:t>Les dispositifs de participation : enjeux et attendus</a:t>
            </a:r>
          </a:p>
        </p:txBody>
      </p:sp>
    </p:spTree>
    <p:extLst>
      <p:ext uri="{BB962C8B-B14F-4D97-AF65-F5344CB8AC3E}">
        <p14:creationId xmlns:p14="http://schemas.microsoft.com/office/powerpoint/2010/main" val="155253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72FB5-D605-4ED3-89B7-C781924823A8}"/>
              </a:ext>
            </a:extLst>
          </p:cNvPr>
          <p:cNvSpPr>
            <a:spLocks noGrp="1"/>
          </p:cNvSpPr>
          <p:nvPr>
            <p:ph type="body" sz="quarter" idx="10"/>
            <p:custDataLst>
              <p:tags r:id="rId1"/>
            </p:custDataLst>
          </p:nvPr>
        </p:nvSpPr>
        <p:spPr/>
        <p:txBody>
          <a:bodyPr/>
          <a:lstStyle/>
          <a:p>
            <a:r>
              <a:rPr lang="fr-FR" dirty="0"/>
              <a:t>Présentation</a:t>
            </a:r>
          </a:p>
        </p:txBody>
      </p:sp>
      <p:sp>
        <p:nvSpPr>
          <p:cNvPr id="4" name="Espace réservé du contenu 3">
            <a:extLst>
              <a:ext uri="{FF2B5EF4-FFF2-40B4-BE49-F238E27FC236}">
                <a16:creationId xmlns:a16="http://schemas.microsoft.com/office/drawing/2014/main" id="{47D5788A-1044-4E21-AFE6-5BD4D93FC026}"/>
              </a:ext>
            </a:extLst>
          </p:cNvPr>
          <p:cNvSpPr>
            <a:spLocks noGrp="1"/>
          </p:cNvSpPr>
          <p:nvPr>
            <p:ph idx="1"/>
            <p:custDataLst>
              <p:tags r:id="rId2"/>
            </p:custDataLst>
          </p:nvPr>
        </p:nvSpPr>
        <p:spPr>
          <a:xfrm>
            <a:off x="563418" y="1034473"/>
            <a:ext cx="6705600" cy="5597235"/>
          </a:xfrm>
        </p:spPr>
        <p:txBody>
          <a:bodyPr>
            <a:normAutofit/>
          </a:bodyPr>
          <a:lstStyle/>
          <a:p>
            <a:pPr>
              <a:lnSpc>
                <a:spcPct val="110000"/>
              </a:lnSpc>
              <a:spcBef>
                <a:spcPts val="600"/>
              </a:spcBef>
              <a:spcAft>
                <a:spcPts val="1200"/>
              </a:spcAft>
              <a:buFont typeface="Wingdings" panose="05000000000000000000" pitchFamily="2" charset="2"/>
              <a:buChar char="ü"/>
            </a:pPr>
            <a:r>
              <a:rPr lang="fr-FR" sz="1500" dirty="0">
                <a:latin typeface="Arial" panose="020B0604020202020204" pitchFamily="34" charset="0"/>
                <a:cs typeface="Arial" panose="020B0604020202020204" pitchFamily="34" charset="0"/>
              </a:rPr>
              <a:t>Accompagner à l’autonomie emporte un soutien actif à la participation des personnes, dans une visée de respect des droits des personnes, d’inclusion dans la cité et de prise en compte de leurs choix et volontés. </a:t>
            </a:r>
          </a:p>
          <a:p>
            <a:pPr>
              <a:lnSpc>
                <a:spcPct val="110000"/>
              </a:lnSpc>
              <a:spcBef>
                <a:spcPts val="600"/>
              </a:spcBef>
              <a:spcAft>
                <a:spcPts val="1200"/>
              </a:spcAft>
              <a:buFont typeface="Wingdings" panose="05000000000000000000" pitchFamily="2" charset="2"/>
              <a:buChar char="ü"/>
            </a:pPr>
            <a:r>
              <a:rPr lang="fr-FR" sz="1500" dirty="0">
                <a:latin typeface="Arial" panose="020B0604020202020204" pitchFamily="34" charset="0"/>
                <a:cs typeface="Arial" panose="020B0604020202020204" pitchFamily="34" charset="0"/>
              </a:rPr>
              <a:t>La participation des personnes accompagnées et accueillies en établissement dans les </a:t>
            </a:r>
            <a:r>
              <a:rPr lang="fr-FR" sz="1500" b="1" dirty="0">
                <a:latin typeface="Arial" panose="020B0604020202020204" pitchFamily="34" charset="0"/>
                <a:cs typeface="Arial" panose="020B0604020202020204" pitchFamily="34" charset="0"/>
              </a:rPr>
              <a:t>instances de prise de décision </a:t>
            </a:r>
            <a:r>
              <a:rPr lang="fr-FR" sz="1500" dirty="0">
                <a:latin typeface="Arial" panose="020B0604020202020204" pitchFamily="34" charset="0"/>
                <a:cs typeface="Arial" panose="020B0604020202020204" pitchFamily="34" charset="0"/>
              </a:rPr>
              <a:t>qui les concernent est </a:t>
            </a:r>
            <a:r>
              <a:rPr lang="fr-FR" sz="1500" b="1" dirty="0">
                <a:latin typeface="Arial" panose="020B0604020202020204" pitchFamily="34" charset="0"/>
                <a:cs typeface="Arial" panose="020B0604020202020204" pitchFamily="34" charset="0"/>
              </a:rPr>
              <a:t>une obligation légale</a:t>
            </a:r>
            <a:r>
              <a:rPr lang="fr-FR" sz="1500" dirty="0">
                <a:latin typeface="Arial" panose="020B0604020202020204" pitchFamily="34" charset="0"/>
                <a:cs typeface="Arial" panose="020B0604020202020204" pitchFamily="34" charset="0"/>
              </a:rPr>
              <a:t>. Le </a:t>
            </a:r>
            <a:r>
              <a:rPr lang="fr-FR" sz="1500" b="1" dirty="0">
                <a:latin typeface="Arial" panose="020B0604020202020204" pitchFamily="34" charset="0"/>
                <a:cs typeface="Arial" panose="020B0604020202020204" pitchFamily="34" charset="0"/>
              </a:rPr>
              <a:t>conseil d’administration (CA) </a:t>
            </a:r>
            <a:r>
              <a:rPr lang="fr-FR" sz="1500" dirty="0">
                <a:latin typeface="Arial" panose="020B0604020202020204" pitchFamily="34" charset="0"/>
                <a:cs typeface="Arial" panose="020B0604020202020204" pitchFamily="34" charset="0"/>
              </a:rPr>
              <a:t>de l’établissement, </a:t>
            </a:r>
            <a:r>
              <a:rPr lang="fr-FR" sz="1500" b="1" dirty="0">
                <a:latin typeface="Arial" panose="020B0604020202020204" pitchFamily="34" charset="0"/>
                <a:cs typeface="Arial" panose="020B0604020202020204" pitchFamily="34" charset="0"/>
              </a:rPr>
              <a:t>le conseil de la vie sociale (CVS) </a:t>
            </a:r>
            <a:r>
              <a:rPr lang="fr-FR" sz="1500" dirty="0">
                <a:latin typeface="Arial" panose="020B0604020202020204" pitchFamily="34" charset="0"/>
                <a:cs typeface="Arial" panose="020B0604020202020204" pitchFamily="34" charset="0"/>
              </a:rPr>
              <a:t>comptent ainsi des représentants des personnes et de leur famille. Cette implication des personnes concernées dans le fonctionnement de l’établissement est essentielle pour permettre un réel dialogue entre </a:t>
            </a:r>
            <a:r>
              <a:rPr lang="fr-FR" sz="1500" dirty="0">
                <a:highlight>
                  <a:srgbClr val="FFFFFF"/>
                </a:highlight>
                <a:latin typeface="Arial" panose="020B0604020202020204" pitchFamily="34" charset="0"/>
                <a:cs typeface="Arial" panose="020B0604020202020204" pitchFamily="34" charset="0"/>
              </a:rPr>
              <a:t>les personnes accompagnées et les professionnels. </a:t>
            </a:r>
          </a:p>
          <a:p>
            <a:pPr>
              <a:lnSpc>
                <a:spcPct val="110000"/>
              </a:lnSpc>
              <a:spcBef>
                <a:spcPts val="600"/>
              </a:spcBef>
              <a:spcAft>
                <a:spcPts val="1200"/>
              </a:spcAft>
              <a:buFont typeface="Wingdings" panose="05000000000000000000" pitchFamily="2" charset="2"/>
              <a:buChar char="ü"/>
            </a:pPr>
            <a:r>
              <a:rPr lang="fr-FR" sz="1500" dirty="0">
                <a:highlight>
                  <a:srgbClr val="FFFFFF"/>
                </a:highlight>
                <a:latin typeface="Arial" panose="020B0604020202020204" pitchFamily="34" charset="0"/>
                <a:cs typeface="Arial" panose="020B0604020202020204" pitchFamily="34" charset="0"/>
              </a:rPr>
              <a:t>Cependant, l’effectivité du droit à la participation se révèle bien souvent partielle et reste à développer. </a:t>
            </a:r>
            <a:endParaRPr lang="fr-FR" sz="1500" dirty="0">
              <a:latin typeface="Arial" panose="020B0604020202020204" pitchFamily="34" charset="0"/>
              <a:cs typeface="Arial" panose="020B0604020202020204" pitchFamily="34" charset="0"/>
            </a:endParaRPr>
          </a:p>
        </p:txBody>
      </p:sp>
      <p:pic>
        <p:nvPicPr>
          <p:cNvPr id="3" name="Image 2" descr="illustration : ampoule">
            <a:extLst>
              <a:ext uri="{FF2B5EF4-FFF2-40B4-BE49-F238E27FC236}">
                <a16:creationId xmlns:a16="http://schemas.microsoft.com/office/drawing/2014/main" id="{1436D1EE-A9A3-491D-BE49-953AA08AE3A6}"/>
              </a:ext>
            </a:extLst>
          </p:cNvPr>
          <p:cNvPicPr>
            <a:picLocks noChangeAspect="1"/>
          </p:cNvPicPr>
          <p:nvPr>
            <p:custDataLst>
              <p:tags r:id="rId3"/>
            </p:custDataLst>
          </p:nvPr>
        </p:nvPicPr>
        <p:blipFill rotWithShape="1">
          <a:blip r:embed="rId6"/>
          <a:srcRect l="7942" t="5472"/>
          <a:stretch/>
        </p:blipFill>
        <p:spPr>
          <a:xfrm>
            <a:off x="7413864" y="2540000"/>
            <a:ext cx="1730136" cy="1810328"/>
          </a:xfrm>
          <a:prstGeom prst="rect">
            <a:avLst/>
          </a:prstGeom>
        </p:spPr>
      </p:pic>
      <p:pic>
        <p:nvPicPr>
          <p:cNvPr id="5" name="Image 4">
            <a:extLst>
              <a:ext uri="{FF2B5EF4-FFF2-40B4-BE49-F238E27FC236}">
                <a16:creationId xmlns:a16="http://schemas.microsoft.com/office/drawing/2014/main" id="{DF7563AD-7EC1-4999-98BD-296A63EEE4A0}"/>
              </a:ext>
            </a:extLst>
          </p:cNvPr>
          <p:cNvPicPr>
            <a:picLocks noChangeAspect="1"/>
          </p:cNvPicPr>
          <p:nvPr/>
        </p:nvPicPr>
        <p:blipFill>
          <a:blip r:embed="rId7"/>
          <a:stretch>
            <a:fillRect/>
          </a:stretch>
        </p:blipFill>
        <p:spPr>
          <a:xfrm>
            <a:off x="3893866" y="6332523"/>
            <a:ext cx="476316" cy="419158"/>
          </a:xfrm>
          <a:prstGeom prst="rect">
            <a:avLst/>
          </a:prstGeom>
        </p:spPr>
      </p:pic>
      <p:sp>
        <p:nvSpPr>
          <p:cNvPr id="7" name="Espace réservé du numéro de diapositive 6">
            <a:extLst>
              <a:ext uri="{FF2B5EF4-FFF2-40B4-BE49-F238E27FC236}">
                <a16:creationId xmlns:a16="http://schemas.microsoft.com/office/drawing/2014/main" id="{16345793-C09B-49ED-A044-6CD9EBB5B811}"/>
              </a:ext>
            </a:extLst>
          </p:cNvPr>
          <p:cNvSpPr>
            <a:spLocks noGrp="1"/>
          </p:cNvSpPr>
          <p:nvPr>
            <p:ph type="sldNum" sz="quarter" idx="14"/>
          </p:nvPr>
        </p:nvSpPr>
        <p:spPr/>
        <p:txBody>
          <a:bodyPr/>
          <a:lstStyle/>
          <a:p>
            <a:fld id="{9242190C-1718-4DF4-AE65-993259183895}" type="slidenum">
              <a:rPr lang="fr-FR" smtClean="0"/>
              <a:t>12</a:t>
            </a:fld>
            <a:endParaRPr lang="fr-FR"/>
          </a:p>
        </p:txBody>
      </p:sp>
    </p:spTree>
    <p:extLst>
      <p:ext uri="{BB962C8B-B14F-4D97-AF65-F5344CB8AC3E}">
        <p14:creationId xmlns:p14="http://schemas.microsoft.com/office/powerpoint/2010/main" val="366701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72FB5-D605-4ED3-89B7-C781924823A8}"/>
              </a:ext>
            </a:extLst>
          </p:cNvPr>
          <p:cNvSpPr>
            <a:spLocks noGrp="1"/>
          </p:cNvSpPr>
          <p:nvPr>
            <p:ph type="body" sz="quarter" idx="10"/>
            <p:custDataLst>
              <p:tags r:id="rId1"/>
            </p:custDataLst>
          </p:nvPr>
        </p:nvSpPr>
        <p:spPr>
          <a:xfrm>
            <a:off x="267855" y="354013"/>
            <a:ext cx="8264958" cy="481012"/>
          </a:xfrm>
        </p:spPr>
        <p:txBody>
          <a:bodyPr/>
          <a:lstStyle/>
          <a:p>
            <a:r>
              <a:rPr lang="fr-FR" dirty="0"/>
              <a:t>Expérimenter des dispositifs innovants : attendus généraux (1/2) </a:t>
            </a:r>
          </a:p>
        </p:txBody>
      </p:sp>
      <p:sp>
        <p:nvSpPr>
          <p:cNvPr id="4" name="Espace réservé du contenu 3">
            <a:extLst>
              <a:ext uri="{FF2B5EF4-FFF2-40B4-BE49-F238E27FC236}">
                <a16:creationId xmlns:a16="http://schemas.microsoft.com/office/drawing/2014/main" id="{47D5788A-1044-4E21-AFE6-5BD4D93FC026}"/>
              </a:ext>
            </a:extLst>
          </p:cNvPr>
          <p:cNvSpPr>
            <a:spLocks noGrp="1"/>
          </p:cNvSpPr>
          <p:nvPr>
            <p:ph idx="1"/>
            <p:custDataLst>
              <p:tags r:id="rId2"/>
            </p:custDataLst>
          </p:nvPr>
        </p:nvSpPr>
        <p:spPr>
          <a:xfrm>
            <a:off x="71581" y="951345"/>
            <a:ext cx="9000837" cy="5800336"/>
          </a:xfrm>
        </p:spPr>
        <p:txBody>
          <a:bodyPr>
            <a:noAutofit/>
          </a:bodyPr>
          <a:lstStyle/>
          <a:p>
            <a:pPr>
              <a:lnSpc>
                <a:spcPct val="110000"/>
              </a:lnSpc>
              <a:spcBef>
                <a:spcPts val="600"/>
              </a:spcBef>
              <a:spcAft>
                <a:spcPts val="1200"/>
              </a:spcAft>
              <a:buFont typeface="Wingdings" panose="05000000000000000000" pitchFamily="2" charset="2"/>
              <a:buChar char="ü"/>
            </a:pPr>
            <a:r>
              <a:rPr lang="fr-FR" sz="1200" dirty="0">
                <a:latin typeface="Arial" panose="020B0604020202020204" pitchFamily="34" charset="0"/>
                <a:cs typeface="Arial" panose="020B0604020202020204" pitchFamily="34" charset="0"/>
              </a:rPr>
              <a:t>La réglementation actuelle concernant la participation des personnes et de leurs proches dans la gouvernance des établissements pour les personnes âgées en perte d’autonomie ou en situation de handicap ne fait pas obstacle à la </a:t>
            </a:r>
            <a:r>
              <a:rPr lang="fr-FR" sz="1200" b="1" dirty="0">
                <a:latin typeface="Arial" panose="020B0604020202020204" pitchFamily="34" charset="0"/>
                <a:cs typeface="Arial" panose="020B0604020202020204" pitchFamily="34" charset="0"/>
              </a:rPr>
              <a:t>possibilité d’expérimenter des dispositifs innovants </a:t>
            </a:r>
            <a:r>
              <a:rPr lang="fr-FR" sz="1200" dirty="0">
                <a:latin typeface="Arial" panose="020B0604020202020204" pitchFamily="34" charset="0"/>
                <a:cs typeface="Arial" panose="020B0604020202020204" pitchFamily="34" charset="0"/>
              </a:rPr>
              <a:t>permettant, dans une logique ascendante, de mieux cerner les besoins et attentes des personnes, afin d’améliorer la qualité du vivre en établissement. </a:t>
            </a:r>
          </a:p>
          <a:p>
            <a:pPr>
              <a:lnSpc>
                <a:spcPct val="110000"/>
              </a:lnSpc>
              <a:spcBef>
                <a:spcPts val="600"/>
              </a:spcBef>
              <a:spcAft>
                <a:spcPts val="1200"/>
              </a:spcAft>
              <a:buFont typeface="Wingdings" panose="05000000000000000000" pitchFamily="2" charset="2"/>
              <a:buChar char="ü"/>
            </a:pPr>
            <a:r>
              <a:rPr lang="fr-FR" sz="1200" dirty="0">
                <a:latin typeface="Arial" panose="020B0604020202020204" pitchFamily="34" charset="0"/>
                <a:cs typeface="Arial" panose="020B0604020202020204" pitchFamily="34" charset="0"/>
              </a:rPr>
              <a:t>En parallèle, plus les pathologies et les handicaps sont limitants et se cumulent, plus se pose la question des </a:t>
            </a:r>
            <a:r>
              <a:rPr lang="fr-FR" sz="1200" b="1" u="sng" dirty="0">
                <a:latin typeface="Arial" panose="020B0604020202020204" pitchFamily="34" charset="0"/>
                <a:cs typeface="Arial" panose="020B0604020202020204" pitchFamily="34" charset="0"/>
              </a:rPr>
              <a:t>défis opérationnels</a:t>
            </a:r>
            <a:r>
              <a:rPr lang="fr-FR" sz="1200" b="1" dirty="0">
                <a:latin typeface="Arial" panose="020B0604020202020204" pitchFamily="34" charset="0"/>
                <a:cs typeface="Arial" panose="020B0604020202020204" pitchFamily="34" charset="0"/>
              </a:rPr>
              <a:t> de la participation</a:t>
            </a:r>
            <a:r>
              <a:rPr lang="fr-FR" sz="1200" dirty="0">
                <a:latin typeface="Arial" panose="020B0604020202020204" pitchFamily="34" charset="0"/>
                <a:cs typeface="Arial" panose="020B0604020202020204" pitchFamily="34" charset="0"/>
              </a:rPr>
              <a:t>. Plusieurs voies concrètes de renforcement de la participation peuvent ainsi être envisagées : </a:t>
            </a:r>
          </a:p>
          <a:p>
            <a:pPr lvl="1">
              <a:lnSpc>
                <a:spcPct val="110000"/>
              </a:lnSpc>
              <a:spcBef>
                <a:spcPts val="600"/>
              </a:spcBef>
              <a:spcAft>
                <a:spcPts val="1200"/>
              </a:spcAft>
              <a:buFont typeface="Arial" panose="020B0604020202020204" pitchFamily="34" charset="0"/>
              <a:buChar char="•"/>
            </a:pPr>
            <a:r>
              <a:rPr lang="fr-FR" sz="1200" dirty="0">
                <a:latin typeface="Arial" panose="020B0604020202020204" pitchFamily="34" charset="0"/>
                <a:cs typeface="Arial" panose="020B0604020202020204" pitchFamily="34" charset="0"/>
              </a:rPr>
              <a:t>Repenser et envisager des </a:t>
            </a:r>
            <a:r>
              <a:rPr lang="fr-FR" sz="1200" b="1" dirty="0">
                <a:latin typeface="Arial" panose="020B0604020202020204" pitchFamily="34" charset="0"/>
                <a:cs typeface="Arial" panose="020B0604020202020204" pitchFamily="34" charset="0"/>
              </a:rPr>
              <a:t>modalités de participation inclusives attentives aux spécificités ou aux limitations de fonctionnement </a:t>
            </a:r>
            <a:r>
              <a:rPr lang="fr-FR" sz="1200" dirty="0">
                <a:latin typeface="Arial" panose="020B0604020202020204" pitchFamily="34" charset="0"/>
                <a:cs typeface="Arial" panose="020B0604020202020204" pitchFamily="34" charset="0"/>
              </a:rPr>
              <a:t>des personnes concernées dans un souci d’adaptation (notamment par le biais du design social). En particulier, il peut s’agir de </a:t>
            </a:r>
            <a:r>
              <a:rPr lang="fr-FR" sz="1200" dirty="0"/>
              <a:t>projets sur la </a:t>
            </a:r>
            <a:r>
              <a:rPr lang="fr-FR" sz="1200" b="1" dirty="0"/>
              <a:t>participation des personnes qui peuvent être entravées dans leur communication</a:t>
            </a:r>
            <a:r>
              <a:rPr lang="fr-FR" sz="1200" dirty="0"/>
              <a:t>, et pour lesquelles des alternatives et des innovations sont à développer ; </a:t>
            </a:r>
            <a:endParaRPr lang="fr-FR" sz="1200" dirty="0">
              <a:latin typeface="Arial" panose="020B0604020202020204" pitchFamily="34" charset="0"/>
              <a:cs typeface="Arial" panose="020B0604020202020204" pitchFamily="34" charset="0"/>
            </a:endParaRPr>
          </a:p>
          <a:p>
            <a:pPr lvl="1">
              <a:lnSpc>
                <a:spcPct val="110000"/>
              </a:lnSpc>
              <a:spcBef>
                <a:spcPts val="600"/>
              </a:spcBef>
              <a:spcAft>
                <a:spcPts val="1200"/>
              </a:spcAft>
              <a:buFont typeface="Arial" panose="020B0604020202020204" pitchFamily="34" charset="0"/>
              <a:buChar char="•"/>
            </a:pPr>
            <a:r>
              <a:rPr lang="fr-FR" sz="1200" b="1" dirty="0">
                <a:latin typeface="Arial" panose="020B0604020202020204" pitchFamily="34" charset="0"/>
                <a:cs typeface="Arial" panose="020B0604020202020204" pitchFamily="34" charset="0"/>
              </a:rPr>
              <a:t>Réinscrire à nouvel escient la famille, la personne de confiance, les proches aidants, les pairs-aidants ou médiateurs-pairs, dans les instances </a:t>
            </a:r>
            <a:r>
              <a:rPr lang="fr-FR" sz="1200" dirty="0">
                <a:latin typeface="Arial" panose="020B0604020202020204" pitchFamily="34" charset="0"/>
                <a:cs typeface="Arial" panose="020B0604020202020204" pitchFamily="34" charset="0"/>
              </a:rPr>
              <a:t>de gouvernance ou de participation, comme un levier de la participation des personnes concernées. Il s’agit ici de ne pas opposer ces différents acteurs mais au contraire de repenser la place des aidants, des proches, des pairs et de la famille dans la gouvernance des établissements ;</a:t>
            </a:r>
          </a:p>
          <a:p>
            <a:pPr lvl="1">
              <a:lnSpc>
                <a:spcPct val="110000"/>
              </a:lnSpc>
              <a:spcBef>
                <a:spcPts val="600"/>
              </a:spcBef>
              <a:spcAft>
                <a:spcPts val="1200"/>
              </a:spcAft>
              <a:buFont typeface="Arial" panose="020B0604020202020204" pitchFamily="34" charset="0"/>
              <a:buChar char="•"/>
            </a:pPr>
            <a:r>
              <a:rPr lang="fr-FR" sz="1200" dirty="0">
                <a:latin typeface="Arial" panose="020B0604020202020204" pitchFamily="34" charset="0"/>
                <a:cs typeface="Arial" panose="020B0604020202020204" pitchFamily="34" charset="0"/>
              </a:rPr>
              <a:t>Interroger et </a:t>
            </a:r>
            <a:r>
              <a:rPr lang="fr-FR" sz="1200" b="1" dirty="0">
                <a:latin typeface="Arial" panose="020B0604020202020204" pitchFamily="34" charset="0"/>
                <a:cs typeface="Arial" panose="020B0604020202020204" pitchFamily="34" charset="0"/>
              </a:rPr>
              <a:t>créer des liens entre les personnes concernées </a:t>
            </a:r>
            <a:r>
              <a:rPr lang="fr-FR" sz="1200" dirty="0">
                <a:latin typeface="Arial" panose="020B0604020202020204" pitchFamily="34" charset="0"/>
                <a:cs typeface="Arial" panose="020B0604020202020204" pitchFamily="34" charset="0"/>
              </a:rPr>
              <a:t>accueillies et accompagnées </a:t>
            </a:r>
            <a:r>
              <a:rPr lang="fr-FR" sz="1200" b="1" dirty="0">
                <a:latin typeface="Arial" panose="020B0604020202020204" pitchFamily="34" charset="0"/>
                <a:cs typeface="Arial" panose="020B0604020202020204" pitchFamily="34" charset="0"/>
              </a:rPr>
              <a:t>en établissements </a:t>
            </a:r>
            <a:r>
              <a:rPr lang="fr-FR" sz="1200" dirty="0">
                <a:latin typeface="Arial" panose="020B0604020202020204" pitchFamily="34" charset="0"/>
                <a:cs typeface="Arial" panose="020B0604020202020204" pitchFamily="34" charset="0"/>
              </a:rPr>
              <a:t>ainsi que les instances qui vise à les associer au fonctionnement des établissements médico-sociaux (CVS, CA) </a:t>
            </a:r>
            <a:r>
              <a:rPr lang="fr-FR" sz="1200" b="1" dirty="0">
                <a:latin typeface="Arial" panose="020B0604020202020204" pitchFamily="34" charset="0"/>
                <a:cs typeface="Arial" panose="020B0604020202020204" pitchFamily="34" charset="0"/>
              </a:rPr>
              <a:t>et les autres instances de participation des personnes aux différents échelons territoriaux</a:t>
            </a:r>
            <a:r>
              <a:rPr lang="fr-FR" sz="1200" dirty="0">
                <a:latin typeface="Arial" panose="020B0604020202020204" pitchFamily="34" charset="0"/>
                <a:cs typeface="Arial" panose="020B0604020202020204" pitchFamily="34" charset="0"/>
              </a:rPr>
              <a:t> : les conseils départementaux de la citoyenneté et de l’autonomie (CDCA), les conférence régionales de la santé et de l’autonomie (CRSA), également les conseils territoriaux de santé (CTS), les espaces de réflexion éthique régionaux (ERER), etc. ; </a:t>
            </a:r>
          </a:p>
          <a:p>
            <a:pPr lvl="1">
              <a:lnSpc>
                <a:spcPct val="110000"/>
              </a:lnSpc>
              <a:spcBef>
                <a:spcPts val="600"/>
              </a:spcBef>
              <a:spcAft>
                <a:spcPts val="1200"/>
              </a:spcAft>
              <a:buFont typeface="Arial" panose="020B0604020202020204" pitchFamily="34" charset="0"/>
              <a:buChar char="•"/>
            </a:pPr>
            <a:r>
              <a:rPr lang="fr-FR" sz="1200" dirty="0">
                <a:latin typeface="Arial" panose="020B0604020202020204" pitchFamily="34" charset="0"/>
                <a:cs typeface="Arial" panose="020B0604020202020204" pitchFamily="34" charset="0"/>
              </a:rPr>
              <a:t>Identifier des dispositifs étrangers probants ou prometteurs avec d</a:t>
            </a:r>
            <a:r>
              <a:rPr lang="fr-FR" sz="1200" dirty="0"/>
              <a:t>es projets </a:t>
            </a:r>
            <a:r>
              <a:rPr lang="fr-FR" sz="1200" b="1" dirty="0"/>
              <a:t>visant au transfert d’innovations expérimentées à l’étranger</a:t>
            </a:r>
            <a:r>
              <a:rPr lang="fr-FR" sz="1200" dirty="0"/>
              <a:t> afin de </a:t>
            </a:r>
            <a:r>
              <a:rPr lang="fr-FR" sz="1200" b="1" dirty="0"/>
              <a:t>les tester et de les adapter au contexte français </a:t>
            </a:r>
            <a:r>
              <a:rPr lang="fr-FR" sz="1200" dirty="0"/>
              <a:t>;</a:t>
            </a:r>
            <a:r>
              <a:rPr lang="fr-FR" sz="1200" b="1" dirty="0"/>
              <a:t> </a:t>
            </a:r>
            <a:r>
              <a:rPr lang="fr-FR" sz="1200" b="1" dirty="0">
                <a:latin typeface="Arial" panose="020B0604020202020204" pitchFamily="34" charset="0"/>
                <a:cs typeface="Arial" panose="020B0604020202020204" pitchFamily="34" charset="0"/>
              </a:rPr>
              <a:t>etc.</a:t>
            </a:r>
            <a:endParaRPr lang="fr-FR" sz="1200" b="1" dirty="0">
              <a:highlight>
                <a:srgbClr val="FFFFFF"/>
              </a:highlight>
            </a:endParaRPr>
          </a:p>
        </p:txBody>
      </p:sp>
      <p:pic>
        <p:nvPicPr>
          <p:cNvPr id="5" name="Image 4">
            <a:extLst>
              <a:ext uri="{FF2B5EF4-FFF2-40B4-BE49-F238E27FC236}">
                <a16:creationId xmlns:a16="http://schemas.microsoft.com/office/drawing/2014/main" id="{DF7563AD-7EC1-4999-98BD-296A63EEE4A0}"/>
              </a:ext>
            </a:extLst>
          </p:cNvPr>
          <p:cNvPicPr>
            <a:picLocks noChangeAspect="1"/>
          </p:cNvPicPr>
          <p:nvPr/>
        </p:nvPicPr>
        <p:blipFill>
          <a:blip r:embed="rId5"/>
          <a:stretch>
            <a:fillRect/>
          </a:stretch>
        </p:blipFill>
        <p:spPr>
          <a:xfrm>
            <a:off x="4333841" y="6438842"/>
            <a:ext cx="476316" cy="419158"/>
          </a:xfrm>
          <a:prstGeom prst="rect">
            <a:avLst/>
          </a:prstGeom>
        </p:spPr>
      </p:pic>
      <p:sp>
        <p:nvSpPr>
          <p:cNvPr id="6" name="Espace réservé du numéro de diapositive 5">
            <a:extLst>
              <a:ext uri="{FF2B5EF4-FFF2-40B4-BE49-F238E27FC236}">
                <a16:creationId xmlns:a16="http://schemas.microsoft.com/office/drawing/2014/main" id="{E29B7A9C-E8CC-4D74-89EB-10A70A0E2458}"/>
              </a:ext>
            </a:extLst>
          </p:cNvPr>
          <p:cNvSpPr>
            <a:spLocks noGrp="1"/>
          </p:cNvSpPr>
          <p:nvPr>
            <p:ph type="sldNum" sz="quarter" idx="14"/>
          </p:nvPr>
        </p:nvSpPr>
        <p:spPr/>
        <p:txBody>
          <a:bodyPr/>
          <a:lstStyle/>
          <a:p>
            <a:fld id="{9242190C-1718-4DF4-AE65-993259183895}" type="slidenum">
              <a:rPr lang="fr-FR" smtClean="0"/>
              <a:t>13</a:t>
            </a:fld>
            <a:endParaRPr lang="fr-FR"/>
          </a:p>
        </p:txBody>
      </p:sp>
    </p:spTree>
    <p:extLst>
      <p:ext uri="{BB962C8B-B14F-4D97-AF65-F5344CB8AC3E}">
        <p14:creationId xmlns:p14="http://schemas.microsoft.com/office/powerpoint/2010/main" val="196791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53DC8BB-CD37-48D5-BDF9-0BADF7E4BE92}"/>
              </a:ext>
            </a:extLst>
          </p:cNvPr>
          <p:cNvSpPr>
            <a:spLocks noGrp="1"/>
          </p:cNvSpPr>
          <p:nvPr>
            <p:ph idx="1"/>
            <p:custDataLst>
              <p:tags r:id="rId1"/>
            </p:custDataLst>
          </p:nvPr>
        </p:nvSpPr>
        <p:spPr>
          <a:xfrm>
            <a:off x="175203" y="936319"/>
            <a:ext cx="6135757" cy="5847574"/>
          </a:xfrm>
        </p:spPr>
        <p:txBody>
          <a:bodyPr>
            <a:noAutofit/>
          </a:bodyPr>
          <a:lstStyle/>
          <a:p>
            <a:pPr>
              <a:spcBef>
                <a:spcPts val="600"/>
              </a:spcBef>
              <a:buFont typeface="Wingdings" panose="05000000000000000000" pitchFamily="2" charset="2"/>
              <a:buChar char="ü"/>
            </a:pPr>
            <a:r>
              <a:rPr lang="fr-FR" dirty="0">
                <a:highlight>
                  <a:srgbClr val="FFFFFF"/>
                </a:highlight>
              </a:rPr>
              <a:t>Les dispositifs innovants expérimentés doivent viser à p</a:t>
            </a:r>
            <a:r>
              <a:rPr lang="fr-FR" dirty="0"/>
              <a:t>ermettre aux personnes, dans une logique inclusive, d’être </a:t>
            </a:r>
            <a:r>
              <a:rPr lang="fr-FR" b="1" dirty="0"/>
              <a:t>actrices de leur accompagnement et de leurs lieux de vie </a:t>
            </a:r>
            <a:r>
              <a:rPr lang="fr-FR" dirty="0"/>
              <a:t>: </a:t>
            </a:r>
          </a:p>
          <a:p>
            <a:pPr lvl="1">
              <a:spcBef>
                <a:spcPts val="600"/>
              </a:spcBef>
            </a:pPr>
            <a:r>
              <a:rPr lang="fr-FR" dirty="0"/>
              <a:t>Faire prendre conscience aux personnes accompagnées vivant en établissement et à leurs proches aidants de leur </a:t>
            </a:r>
            <a:r>
              <a:rPr lang="fr-FR" b="1" dirty="0"/>
              <a:t>appartenance à une communauté</a:t>
            </a:r>
            <a:r>
              <a:rPr lang="fr-FR" dirty="0"/>
              <a:t>, dont les attentes peuvent converger, justifiant un espace de participation ;</a:t>
            </a:r>
          </a:p>
          <a:p>
            <a:pPr lvl="1">
              <a:spcBef>
                <a:spcPts val="600"/>
              </a:spcBef>
            </a:pPr>
            <a:r>
              <a:rPr lang="fr-FR" dirty="0"/>
              <a:t>Faciliter le dialogue entre les personnes, leurs proches aidants, les professionnels, les décideurs locaux, etc. </a:t>
            </a:r>
            <a:r>
              <a:rPr lang="fr-FR" b="1" dirty="0"/>
              <a:t>en faisant vivre un « espace » dédié </a:t>
            </a:r>
            <a:r>
              <a:rPr lang="fr-FR" dirty="0"/>
              <a:t>(présentiel, hybride, permanent, périodique, etc.) ;</a:t>
            </a:r>
          </a:p>
          <a:p>
            <a:pPr lvl="1">
              <a:spcBef>
                <a:spcPts val="600"/>
              </a:spcBef>
            </a:pPr>
            <a:r>
              <a:rPr lang="fr-FR" dirty="0"/>
              <a:t>Permettre aux personnes de faire remonter des attentes, souhaits, propositions d’amélioration du service, mais aussi les motifs de satisfaction dans </a:t>
            </a:r>
            <a:r>
              <a:rPr lang="fr-FR" b="1" dirty="0"/>
              <a:t>une logique collective et ascendante </a:t>
            </a:r>
            <a:r>
              <a:rPr lang="fr-FR" dirty="0"/>
              <a:t>; favoriser la remontée d’informations et </a:t>
            </a:r>
            <a:r>
              <a:rPr lang="fr-FR" b="1" dirty="0"/>
              <a:t>l’analyse partagée sur l’adéquation des réponses aux besoins </a:t>
            </a:r>
            <a:r>
              <a:rPr lang="fr-FR" dirty="0"/>
              <a:t>à l’échelle du lieu de vie (dont d’éventuelles situations de non-recours) ; </a:t>
            </a:r>
          </a:p>
          <a:p>
            <a:pPr lvl="1">
              <a:spcBef>
                <a:spcPts val="600"/>
              </a:spcBef>
            </a:pPr>
            <a:r>
              <a:rPr lang="fr-FR" b="1" dirty="0"/>
              <a:t>Transformer les pistes d’amélioration envisagées en actions concrètes </a:t>
            </a:r>
            <a:r>
              <a:rPr lang="fr-FR" dirty="0"/>
              <a:t>(organisation de l’établissement, registres de communication auprès des personnes, évolution de la place de l’aidant, de la personne de confiance, etc.) ;</a:t>
            </a:r>
          </a:p>
          <a:p>
            <a:pPr lvl="1">
              <a:spcBef>
                <a:spcPts val="600"/>
              </a:spcBef>
            </a:pPr>
            <a:r>
              <a:rPr lang="fr-FR" b="1" dirty="0"/>
              <a:t>Redonner du sens à l’intervention des professionnels, </a:t>
            </a:r>
            <a:r>
              <a:rPr lang="fr-FR" dirty="0"/>
              <a:t>améliorer la qualité de vie au travail et l’attractivité des métiers ;</a:t>
            </a:r>
          </a:p>
          <a:p>
            <a:pPr lvl="1">
              <a:spcBef>
                <a:spcPts val="600"/>
              </a:spcBef>
              <a:spcAft>
                <a:spcPts val="1200"/>
              </a:spcAft>
            </a:pPr>
            <a:r>
              <a:rPr lang="fr-FR" dirty="0"/>
              <a:t>Améliorer la </a:t>
            </a:r>
            <a:r>
              <a:rPr lang="fr-FR" b="1" dirty="0"/>
              <a:t>qualité de vie des personnes vivant dans les établissements impliqués dans l’expérimentation</a:t>
            </a:r>
            <a:r>
              <a:rPr lang="fr-FR" dirty="0"/>
              <a:t>.</a:t>
            </a:r>
            <a:r>
              <a:rPr lang="fr-FR" b="1" dirty="0"/>
              <a:t> </a:t>
            </a:r>
          </a:p>
        </p:txBody>
      </p:sp>
      <p:sp>
        <p:nvSpPr>
          <p:cNvPr id="18" name="Triangle isocèle 17">
            <a:extLst>
              <a:ext uri="{FF2B5EF4-FFF2-40B4-BE49-F238E27FC236}">
                <a16:creationId xmlns:a16="http://schemas.microsoft.com/office/drawing/2014/main" id="{A5745AB2-0758-427D-A9A9-F1A0815DAF20}"/>
              </a:ext>
            </a:extLst>
          </p:cNvPr>
          <p:cNvSpPr/>
          <p:nvPr>
            <p:custDataLst>
              <p:tags r:id="rId2"/>
            </p:custDataLst>
          </p:nvPr>
        </p:nvSpPr>
        <p:spPr>
          <a:xfrm>
            <a:off x="6867103" y="4647232"/>
            <a:ext cx="558835" cy="464977"/>
          </a:xfrm>
          <a:prstGeom prst="triangle">
            <a:avLst>
              <a:gd name="adj" fmla="val 50000"/>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b="1" dirty="0">
                <a:solidFill>
                  <a:schemeClr val="tx1"/>
                </a:solidFill>
              </a:rPr>
              <a:t>!</a:t>
            </a:r>
          </a:p>
        </p:txBody>
      </p:sp>
      <p:sp>
        <p:nvSpPr>
          <p:cNvPr id="17" name="ZoneTexte 16">
            <a:extLst>
              <a:ext uri="{FF2B5EF4-FFF2-40B4-BE49-F238E27FC236}">
                <a16:creationId xmlns:a16="http://schemas.microsoft.com/office/drawing/2014/main" id="{D29B4B16-FDB4-4344-9407-381150D748BD}"/>
              </a:ext>
            </a:extLst>
          </p:cNvPr>
          <p:cNvSpPr txBox="1"/>
          <p:nvPr>
            <p:custDataLst>
              <p:tags r:id="rId3"/>
            </p:custDataLst>
          </p:nvPr>
        </p:nvSpPr>
        <p:spPr>
          <a:xfrm>
            <a:off x="6751470" y="5112209"/>
            <a:ext cx="2392530" cy="1569660"/>
          </a:xfrm>
          <a:prstGeom prst="rect">
            <a:avLst/>
          </a:prstGeom>
          <a:noFill/>
        </p:spPr>
        <p:txBody>
          <a:bodyPr wrap="square" rtlCol="0">
            <a:spAutoFit/>
          </a:bodyPr>
          <a:lstStyle/>
          <a:p>
            <a:r>
              <a:rPr lang="fr-FR" sz="1600" b="1" dirty="0">
                <a:solidFill>
                  <a:srgbClr val="FF0000"/>
                </a:solidFill>
              </a:rPr>
              <a:t>Les projets de participation sociale (visites culturelles, accès aux loisirs…) ne rentrent pas dans le champ de l’appel à projets</a:t>
            </a:r>
          </a:p>
        </p:txBody>
      </p:sp>
      <p:sp>
        <p:nvSpPr>
          <p:cNvPr id="3" name="Bulle narrative : rectangle à coins arrondis 2">
            <a:extLst>
              <a:ext uri="{FF2B5EF4-FFF2-40B4-BE49-F238E27FC236}">
                <a16:creationId xmlns:a16="http://schemas.microsoft.com/office/drawing/2014/main" id="{75A8835F-1A66-412A-96F8-1217472F8ED4}"/>
              </a:ext>
            </a:extLst>
          </p:cNvPr>
          <p:cNvSpPr/>
          <p:nvPr>
            <p:custDataLst>
              <p:tags r:id="rId4"/>
            </p:custDataLst>
          </p:nvPr>
        </p:nvSpPr>
        <p:spPr>
          <a:xfrm>
            <a:off x="6907014" y="1195599"/>
            <a:ext cx="675861" cy="481012"/>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a:ea typeface="+mn-ea"/>
                <a:cs typeface="+mn-cs"/>
              </a:rPr>
              <a:t>…</a:t>
            </a:r>
          </a:p>
        </p:txBody>
      </p:sp>
      <p:grpSp>
        <p:nvGrpSpPr>
          <p:cNvPr id="9" name="Groupe 8" descr="illustration de personnes qui parlent&#10;">
            <a:extLst>
              <a:ext uri="{FF2B5EF4-FFF2-40B4-BE49-F238E27FC236}">
                <a16:creationId xmlns:a16="http://schemas.microsoft.com/office/drawing/2014/main" id="{BAD1144B-0786-488B-981A-9F2C597A52D7}"/>
              </a:ext>
            </a:extLst>
          </p:cNvPr>
          <p:cNvGrpSpPr/>
          <p:nvPr>
            <p:custDataLst>
              <p:tags r:id="rId5"/>
            </p:custDataLst>
          </p:nvPr>
        </p:nvGrpSpPr>
        <p:grpSpPr>
          <a:xfrm>
            <a:off x="7037303" y="1802696"/>
            <a:ext cx="205554" cy="472816"/>
            <a:chOff x="6881611" y="2593043"/>
            <a:chExt cx="205554" cy="472816"/>
          </a:xfrm>
        </p:grpSpPr>
        <p:sp>
          <p:nvSpPr>
            <p:cNvPr id="5" name="Rectangle à coins arrondis 76">
              <a:extLst>
                <a:ext uri="{FF2B5EF4-FFF2-40B4-BE49-F238E27FC236}">
                  <a16:creationId xmlns:a16="http://schemas.microsoft.com/office/drawing/2014/main" id="{246435D3-C6BD-4A31-AFEB-7F9AF1CEC99F}"/>
                </a:ext>
              </a:extLst>
            </p:cNvPr>
            <p:cNvSpPr/>
            <p:nvPr/>
          </p:nvSpPr>
          <p:spPr>
            <a:xfrm>
              <a:off x="6915784" y="2764976"/>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à coins arrondis 77">
              <a:extLst>
                <a:ext uri="{FF2B5EF4-FFF2-40B4-BE49-F238E27FC236}">
                  <a16:creationId xmlns:a16="http://schemas.microsoft.com/office/drawing/2014/main" id="{61686A95-49FC-493C-8C74-5D6EBDCE11F1}"/>
                </a:ext>
              </a:extLst>
            </p:cNvPr>
            <p:cNvSpPr/>
            <p:nvPr/>
          </p:nvSpPr>
          <p:spPr>
            <a:xfrm>
              <a:off x="6881611"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à coins arrondis 78">
              <a:extLst>
                <a:ext uri="{FF2B5EF4-FFF2-40B4-BE49-F238E27FC236}">
                  <a16:creationId xmlns:a16="http://schemas.microsoft.com/office/drawing/2014/main" id="{421CBCA5-A837-4564-9AC7-D6D6D71C7FCE}"/>
                </a:ext>
              </a:extLst>
            </p:cNvPr>
            <p:cNvSpPr/>
            <p:nvPr/>
          </p:nvSpPr>
          <p:spPr>
            <a:xfrm>
              <a:off x="7046659"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Ellipse 7">
              <a:extLst>
                <a:ext uri="{FF2B5EF4-FFF2-40B4-BE49-F238E27FC236}">
                  <a16:creationId xmlns:a16="http://schemas.microsoft.com/office/drawing/2014/main" id="{66C1582E-8D1A-4A10-83E2-A701FACD2579}"/>
                </a:ext>
              </a:extLst>
            </p:cNvPr>
            <p:cNvSpPr/>
            <p:nvPr/>
          </p:nvSpPr>
          <p:spPr>
            <a:xfrm>
              <a:off x="6905914" y="2593043"/>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Bulle narrative : rectangle à coins arrondis 14">
            <a:extLst>
              <a:ext uri="{FF2B5EF4-FFF2-40B4-BE49-F238E27FC236}">
                <a16:creationId xmlns:a16="http://schemas.microsoft.com/office/drawing/2014/main" id="{9B737E55-8F8F-4CDF-9A5B-BEA16882A12C}"/>
              </a:ext>
            </a:extLst>
          </p:cNvPr>
          <p:cNvSpPr/>
          <p:nvPr>
            <p:custDataLst>
              <p:tags r:id="rId6"/>
            </p:custDataLst>
          </p:nvPr>
        </p:nvSpPr>
        <p:spPr>
          <a:xfrm>
            <a:off x="7855301" y="1183057"/>
            <a:ext cx="675861" cy="481012"/>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a:ea typeface="+mn-ea"/>
                <a:cs typeface="+mn-cs"/>
              </a:rPr>
              <a:t>…</a:t>
            </a:r>
          </a:p>
        </p:txBody>
      </p:sp>
      <p:grpSp>
        <p:nvGrpSpPr>
          <p:cNvPr id="10" name="Groupe 9" descr="illustration d'une personne qui échange avec une autre">
            <a:extLst>
              <a:ext uri="{FF2B5EF4-FFF2-40B4-BE49-F238E27FC236}">
                <a16:creationId xmlns:a16="http://schemas.microsoft.com/office/drawing/2014/main" id="{46F7D43E-2BAA-42A9-B3C5-7FBA9C559869}"/>
              </a:ext>
            </a:extLst>
          </p:cNvPr>
          <p:cNvGrpSpPr/>
          <p:nvPr>
            <p:custDataLst>
              <p:tags r:id="rId7"/>
            </p:custDataLst>
          </p:nvPr>
        </p:nvGrpSpPr>
        <p:grpSpPr>
          <a:xfrm>
            <a:off x="7957779" y="1775516"/>
            <a:ext cx="205554" cy="472816"/>
            <a:chOff x="6881611" y="2593043"/>
            <a:chExt cx="205554" cy="472816"/>
          </a:xfrm>
        </p:grpSpPr>
        <p:sp>
          <p:nvSpPr>
            <p:cNvPr id="11" name="Rectangle à coins arrondis 76">
              <a:extLst>
                <a:ext uri="{FF2B5EF4-FFF2-40B4-BE49-F238E27FC236}">
                  <a16:creationId xmlns:a16="http://schemas.microsoft.com/office/drawing/2014/main" id="{1AD0584B-1392-4464-95BF-190395C37DD5}"/>
                </a:ext>
              </a:extLst>
            </p:cNvPr>
            <p:cNvSpPr/>
            <p:nvPr/>
          </p:nvSpPr>
          <p:spPr>
            <a:xfrm>
              <a:off x="6915784" y="2764976"/>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à coins arrondis 77">
              <a:extLst>
                <a:ext uri="{FF2B5EF4-FFF2-40B4-BE49-F238E27FC236}">
                  <a16:creationId xmlns:a16="http://schemas.microsoft.com/office/drawing/2014/main" id="{42BF8C66-D21C-4BAE-9C04-438D7763E34F}"/>
                </a:ext>
              </a:extLst>
            </p:cNvPr>
            <p:cNvSpPr/>
            <p:nvPr/>
          </p:nvSpPr>
          <p:spPr>
            <a:xfrm>
              <a:off x="6881611"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à coins arrondis 78">
              <a:extLst>
                <a:ext uri="{FF2B5EF4-FFF2-40B4-BE49-F238E27FC236}">
                  <a16:creationId xmlns:a16="http://schemas.microsoft.com/office/drawing/2014/main" id="{1C3DA393-C59F-4D91-9EA8-BD3F4E9044DA}"/>
                </a:ext>
              </a:extLst>
            </p:cNvPr>
            <p:cNvSpPr/>
            <p:nvPr/>
          </p:nvSpPr>
          <p:spPr>
            <a:xfrm>
              <a:off x="7046659"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13CA5BD4-6F34-4FC6-BA09-1818EB2CEAF7}"/>
                </a:ext>
              </a:extLst>
            </p:cNvPr>
            <p:cNvSpPr/>
            <p:nvPr/>
          </p:nvSpPr>
          <p:spPr>
            <a:xfrm>
              <a:off x="6905914" y="2593043"/>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9" name="Graphique 18" descr="graphique illustrant une amélioration de la qualité">
            <a:extLst>
              <a:ext uri="{FF2B5EF4-FFF2-40B4-BE49-F238E27FC236}">
                <a16:creationId xmlns:a16="http://schemas.microsoft.com/office/drawing/2014/main" id="{C6515382-A0FA-4D55-9E4B-5320EC4D048B}"/>
              </a:ext>
            </a:extLst>
          </p:cNvPr>
          <p:cNvGraphicFramePr/>
          <p:nvPr>
            <p:custDataLst>
              <p:tags r:id="rId8"/>
            </p:custDataLst>
            <p:extLst>
              <p:ext uri="{D42A27DB-BD31-4B8C-83A1-F6EECF244321}">
                <p14:modId xmlns:p14="http://schemas.microsoft.com/office/powerpoint/2010/main" val="3607025667"/>
              </p:ext>
            </p:extLst>
          </p:nvPr>
        </p:nvGraphicFramePr>
        <p:xfrm>
          <a:off x="6490184" y="2503367"/>
          <a:ext cx="2515942" cy="1974574"/>
        </p:xfrm>
        <a:graphic>
          <a:graphicData uri="http://schemas.openxmlformats.org/drawingml/2006/chart">
            <c:chart xmlns:c="http://schemas.openxmlformats.org/drawingml/2006/chart" xmlns:r="http://schemas.openxmlformats.org/officeDocument/2006/relationships" r:id="rId11"/>
          </a:graphicData>
        </a:graphic>
      </p:graphicFrame>
      <p:pic>
        <p:nvPicPr>
          <p:cNvPr id="20" name="Image 19">
            <a:extLst>
              <a:ext uri="{FF2B5EF4-FFF2-40B4-BE49-F238E27FC236}">
                <a16:creationId xmlns:a16="http://schemas.microsoft.com/office/drawing/2014/main" id="{8A0FE482-DF48-4475-B1B5-7572ACEB6FFD}"/>
              </a:ext>
            </a:extLst>
          </p:cNvPr>
          <p:cNvPicPr>
            <a:picLocks noChangeAspect="1"/>
          </p:cNvPicPr>
          <p:nvPr/>
        </p:nvPicPr>
        <p:blipFill>
          <a:blip r:embed="rId12"/>
          <a:stretch>
            <a:fillRect/>
          </a:stretch>
        </p:blipFill>
        <p:spPr>
          <a:xfrm>
            <a:off x="5865941" y="6364735"/>
            <a:ext cx="476316" cy="419158"/>
          </a:xfrm>
          <a:prstGeom prst="rect">
            <a:avLst/>
          </a:prstGeom>
        </p:spPr>
      </p:pic>
      <p:sp>
        <p:nvSpPr>
          <p:cNvPr id="22" name="Espace réservé du texte 1">
            <a:extLst>
              <a:ext uri="{FF2B5EF4-FFF2-40B4-BE49-F238E27FC236}">
                <a16:creationId xmlns:a16="http://schemas.microsoft.com/office/drawing/2014/main" id="{15DB378A-9F4C-45C4-A9B0-4261089AB651}"/>
              </a:ext>
            </a:extLst>
          </p:cNvPr>
          <p:cNvSpPr txBox="1">
            <a:spLocks/>
          </p:cNvSpPr>
          <p:nvPr>
            <p:custDataLst>
              <p:tags r:id="rId9"/>
            </p:custDataLst>
          </p:nvPr>
        </p:nvSpPr>
        <p:spPr>
          <a:xfrm>
            <a:off x="165542" y="388115"/>
            <a:ext cx="8264958" cy="481012"/>
          </a:xfrm>
          <a:prstGeom prst="rect">
            <a:avLst/>
          </a:prstGeom>
        </p:spPr>
        <p:txBody>
          <a:bodyPr vert="horz" lIns="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Expérimenter des dispositifs innovants : attendus généraux (2/2) </a:t>
            </a:r>
          </a:p>
        </p:txBody>
      </p:sp>
      <p:sp>
        <p:nvSpPr>
          <p:cNvPr id="16" name="Espace réservé du numéro de diapositive 15">
            <a:extLst>
              <a:ext uri="{FF2B5EF4-FFF2-40B4-BE49-F238E27FC236}">
                <a16:creationId xmlns:a16="http://schemas.microsoft.com/office/drawing/2014/main" id="{DFD7DF2F-00C6-4574-8DA2-190CD0BAD0B0}"/>
              </a:ext>
            </a:extLst>
          </p:cNvPr>
          <p:cNvSpPr>
            <a:spLocks noGrp="1"/>
          </p:cNvSpPr>
          <p:nvPr>
            <p:ph type="sldNum" sz="quarter" idx="14"/>
          </p:nvPr>
        </p:nvSpPr>
        <p:spPr>
          <a:xfrm>
            <a:off x="6553200" y="6316744"/>
            <a:ext cx="2133600" cy="365125"/>
          </a:xfrm>
        </p:spPr>
        <p:txBody>
          <a:bodyPr/>
          <a:lstStyle/>
          <a:p>
            <a:fld id="{9242190C-1718-4DF4-AE65-993259183895}" type="slidenum">
              <a:rPr lang="fr-FR" smtClean="0"/>
              <a:t>14</a:t>
            </a:fld>
            <a:endParaRPr lang="fr-FR"/>
          </a:p>
        </p:txBody>
      </p:sp>
    </p:spTree>
    <p:extLst>
      <p:ext uri="{BB962C8B-B14F-4D97-AF65-F5344CB8AC3E}">
        <p14:creationId xmlns:p14="http://schemas.microsoft.com/office/powerpoint/2010/main" val="143033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58618" y="293111"/>
            <a:ext cx="7889876" cy="481012"/>
          </a:xfrm>
        </p:spPr>
        <p:txBody>
          <a:bodyPr/>
          <a:lstStyle/>
          <a:p>
            <a:r>
              <a:rPr lang="fr-FR" dirty="0"/>
              <a:t>Les attentes en matière de participation</a:t>
            </a:r>
          </a:p>
        </p:txBody>
      </p:sp>
      <p:sp>
        <p:nvSpPr>
          <p:cNvPr id="4" name="Espace réservé du contenu 3"/>
          <p:cNvSpPr>
            <a:spLocks noGrp="1"/>
          </p:cNvSpPr>
          <p:nvPr>
            <p:ph idx="1"/>
            <p:custDataLst>
              <p:tags r:id="rId2"/>
            </p:custDataLst>
          </p:nvPr>
        </p:nvSpPr>
        <p:spPr>
          <a:xfrm>
            <a:off x="260606" y="1035413"/>
            <a:ext cx="8146472" cy="5613008"/>
          </a:xfrm>
        </p:spPr>
        <p:txBody>
          <a:bodyPr>
            <a:normAutofit fontScale="92500" lnSpcReduction="20000"/>
          </a:bodyPr>
          <a:lstStyle/>
          <a:p>
            <a:pPr marL="0" indent="0">
              <a:buNone/>
            </a:pPr>
            <a:r>
              <a:rPr lang="fr-FR" sz="1600" b="1" dirty="0"/>
              <a:t>La CNSA souhaite favoriser l’expérimentation de dispositifs de participation :</a:t>
            </a:r>
          </a:p>
          <a:p>
            <a:pPr marL="0" indent="0">
              <a:buNone/>
            </a:pPr>
            <a:endParaRPr lang="fr-FR" sz="1600" b="1" dirty="0"/>
          </a:p>
          <a:p>
            <a:pPr>
              <a:buFont typeface="Wingdings" panose="05000000000000000000" pitchFamily="2" charset="2"/>
              <a:buChar char="ü"/>
            </a:pPr>
            <a:r>
              <a:rPr lang="fr-FR" sz="1600" b="1" dirty="0"/>
              <a:t>Coconstruits avec les parties prenantes</a:t>
            </a:r>
            <a:r>
              <a:rPr lang="fr-FR" sz="1600" dirty="0"/>
              <a:t>, accessibles à tous, et donnant des garanties sur leurs capacités à :</a:t>
            </a:r>
          </a:p>
          <a:p>
            <a:pPr lvl="1"/>
            <a:r>
              <a:rPr lang="fr-FR" sz="1500" b="1" dirty="0"/>
              <a:t>Mobiliser</a:t>
            </a:r>
            <a:r>
              <a:rPr lang="fr-FR" sz="1500" dirty="0"/>
              <a:t> les personnes accompagnées vivant en établissement et leurs proches aidants</a:t>
            </a:r>
          </a:p>
          <a:p>
            <a:pPr lvl="1"/>
            <a:r>
              <a:rPr lang="fr-FR" sz="1500" b="1" dirty="0"/>
              <a:t>Représenter</a:t>
            </a:r>
            <a:r>
              <a:rPr lang="fr-FR" sz="1500" dirty="0"/>
              <a:t> la diversité des points de vue et des situations</a:t>
            </a:r>
          </a:p>
          <a:p>
            <a:pPr lvl="1"/>
            <a:r>
              <a:rPr lang="fr-FR" sz="1500" b="1" dirty="0"/>
              <a:t>Faire émerger des propositions collectives</a:t>
            </a:r>
            <a:r>
              <a:rPr lang="fr-FR" sz="1500" dirty="0"/>
              <a:t>, et pas seulement le recensement d’attentes individuelles </a:t>
            </a:r>
          </a:p>
          <a:p>
            <a:pPr marL="457200" lvl="1" indent="0">
              <a:buNone/>
            </a:pPr>
            <a:endParaRPr lang="fr-FR" sz="1600" dirty="0"/>
          </a:p>
          <a:p>
            <a:pPr>
              <a:spcBef>
                <a:spcPts val="600"/>
              </a:spcBef>
              <a:buFont typeface="Wingdings" panose="05000000000000000000" pitchFamily="2" charset="2"/>
              <a:buChar char="ü"/>
            </a:pPr>
            <a:r>
              <a:rPr lang="fr-FR" sz="1600" b="1" dirty="0"/>
              <a:t>Favorisant le dialogue et la compréhension mutuelle </a:t>
            </a:r>
            <a:r>
              <a:rPr lang="fr-FR" sz="1600" dirty="0"/>
              <a:t>entre les professionnels, les personnes accompagnées et les proches aidants</a:t>
            </a:r>
          </a:p>
          <a:p>
            <a:pPr lvl="1"/>
            <a:r>
              <a:rPr lang="fr-FR" sz="1500" dirty="0"/>
              <a:t>Disposant pour cela d’outils d’animation et de communication adaptés permettant de mobiliser des personnes concernées,</a:t>
            </a:r>
          </a:p>
          <a:p>
            <a:pPr lvl="1"/>
            <a:r>
              <a:rPr lang="fr-FR" sz="1500" dirty="0"/>
              <a:t>Veillant à prendre en charge les tensions éventuelles entre les parties prenantes </a:t>
            </a:r>
          </a:p>
          <a:p>
            <a:pPr lvl="1"/>
            <a:endParaRPr lang="fr-FR" sz="1600" dirty="0"/>
          </a:p>
          <a:p>
            <a:pPr>
              <a:buFont typeface="Wingdings" panose="05000000000000000000" pitchFamily="2" charset="2"/>
              <a:buChar char="ü"/>
            </a:pPr>
            <a:r>
              <a:rPr lang="fr-FR" sz="1600" b="1" dirty="0"/>
              <a:t>Prenant des engagements : </a:t>
            </a:r>
          </a:p>
          <a:p>
            <a:pPr lvl="1"/>
            <a:r>
              <a:rPr lang="fr-FR" sz="1600" dirty="0"/>
              <a:t>A</a:t>
            </a:r>
            <a:r>
              <a:rPr lang="fr-FR" sz="1600" b="1" dirty="0"/>
              <a:t> </a:t>
            </a:r>
            <a:r>
              <a:rPr lang="fr-FR" sz="1500" b="1" dirty="0"/>
              <a:t>prendre en compte </a:t>
            </a:r>
            <a:r>
              <a:rPr lang="fr-FR" sz="1500" dirty="0"/>
              <a:t>les suggestions/propositions/retours d’expérience des personnes et des familles </a:t>
            </a:r>
          </a:p>
          <a:p>
            <a:pPr lvl="1"/>
            <a:r>
              <a:rPr lang="fr-FR" sz="1500" dirty="0"/>
              <a:t>A minima, à </a:t>
            </a:r>
            <a:r>
              <a:rPr lang="fr-FR" sz="1500" b="1" dirty="0"/>
              <a:t>rendre compte </a:t>
            </a:r>
            <a:r>
              <a:rPr lang="fr-FR" sz="1500" dirty="0"/>
              <a:t>de la manière dont ces propositions se sont traduites dans le fonctionnement de l’établissement (</a:t>
            </a:r>
            <a:r>
              <a:rPr lang="fr-FR" sz="1500" b="1" dirty="0"/>
              <a:t>niveau « réassurance / implication »</a:t>
            </a:r>
            <a:r>
              <a:rPr lang="fr-FR" sz="1500" dirty="0"/>
              <a:t>)</a:t>
            </a:r>
          </a:p>
          <a:p>
            <a:pPr lvl="1"/>
            <a:r>
              <a:rPr lang="fr-FR" sz="1500" dirty="0"/>
              <a:t>Pouvant aller jusqu’à confier à ce dispositif </a:t>
            </a:r>
            <a:r>
              <a:rPr lang="fr-FR" sz="1500" b="1" dirty="0"/>
              <a:t>un pouvoir décisionnel </a:t>
            </a:r>
            <a:r>
              <a:rPr lang="fr-FR" sz="1500" dirty="0"/>
              <a:t>sur toute ou partie de l’activité de l’établissement (</a:t>
            </a:r>
            <a:r>
              <a:rPr lang="fr-FR" sz="1500" b="1" dirty="0"/>
              <a:t>niveau « partenariat / délégation de pouvoir »</a:t>
            </a:r>
            <a:r>
              <a:rPr lang="fr-FR" sz="1500" dirty="0"/>
              <a:t>)</a:t>
            </a:r>
            <a:endParaRPr lang="fr-FR" sz="1600" dirty="0"/>
          </a:p>
          <a:p>
            <a:pPr marL="457200" lvl="1" indent="0">
              <a:buNone/>
            </a:pPr>
            <a:endParaRPr lang="fr-FR" sz="1600" dirty="0"/>
          </a:p>
          <a:p>
            <a:pPr>
              <a:spcBef>
                <a:spcPts val="600"/>
              </a:spcBef>
              <a:buFont typeface="Wingdings" panose="05000000000000000000" pitchFamily="2" charset="2"/>
              <a:buChar char="ü"/>
            </a:pPr>
            <a:r>
              <a:rPr lang="fr-FR" sz="1600" b="1" dirty="0"/>
              <a:t>Simples </a:t>
            </a:r>
            <a:r>
              <a:rPr lang="fr-FR" sz="1600" dirty="0"/>
              <a:t>à mettre en œuvre et transférables</a:t>
            </a:r>
          </a:p>
          <a:p>
            <a:pPr marL="0" indent="0">
              <a:spcBef>
                <a:spcPts val="600"/>
              </a:spcBef>
              <a:buNone/>
            </a:pPr>
            <a:endParaRPr lang="fr-FR" sz="1600" dirty="0"/>
          </a:p>
          <a:p>
            <a:endParaRPr lang="fr-FR" dirty="0"/>
          </a:p>
          <a:p>
            <a:endParaRPr lang="fr-FR" dirty="0"/>
          </a:p>
          <a:p>
            <a:pPr marL="0" indent="0">
              <a:buNone/>
            </a:pPr>
            <a:endParaRPr lang="fr-FR" dirty="0"/>
          </a:p>
        </p:txBody>
      </p:sp>
      <p:pic>
        <p:nvPicPr>
          <p:cNvPr id="5" name="Image 4">
            <a:extLst>
              <a:ext uri="{FF2B5EF4-FFF2-40B4-BE49-F238E27FC236}">
                <a16:creationId xmlns:a16="http://schemas.microsoft.com/office/drawing/2014/main" id="{20C81A6B-8FCB-4FA1-AC1D-5E8BFA465419}"/>
              </a:ext>
            </a:extLst>
          </p:cNvPr>
          <p:cNvPicPr>
            <a:picLocks noChangeAspect="1"/>
          </p:cNvPicPr>
          <p:nvPr/>
        </p:nvPicPr>
        <p:blipFill>
          <a:blip r:embed="rId5"/>
          <a:stretch>
            <a:fillRect/>
          </a:stretch>
        </p:blipFill>
        <p:spPr>
          <a:xfrm>
            <a:off x="4095684" y="6209248"/>
            <a:ext cx="476316" cy="419158"/>
          </a:xfrm>
          <a:prstGeom prst="rect">
            <a:avLst/>
          </a:prstGeom>
        </p:spPr>
      </p:pic>
      <p:sp>
        <p:nvSpPr>
          <p:cNvPr id="6" name="Espace réservé du numéro de diapositive 5">
            <a:extLst>
              <a:ext uri="{FF2B5EF4-FFF2-40B4-BE49-F238E27FC236}">
                <a16:creationId xmlns:a16="http://schemas.microsoft.com/office/drawing/2014/main" id="{C5EC61F2-BF2D-482C-B247-1616DB072668}"/>
              </a:ext>
            </a:extLst>
          </p:cNvPr>
          <p:cNvSpPr>
            <a:spLocks noGrp="1"/>
          </p:cNvSpPr>
          <p:nvPr>
            <p:ph type="sldNum" sz="quarter" idx="14"/>
          </p:nvPr>
        </p:nvSpPr>
        <p:spPr/>
        <p:txBody>
          <a:bodyPr/>
          <a:lstStyle/>
          <a:p>
            <a:fld id="{9242190C-1718-4DF4-AE65-993259183895}" type="slidenum">
              <a:rPr lang="fr-FR" smtClean="0"/>
              <a:t>15</a:t>
            </a:fld>
            <a:endParaRPr lang="fr-FR"/>
          </a:p>
        </p:txBody>
      </p:sp>
    </p:spTree>
    <p:extLst>
      <p:ext uri="{BB962C8B-B14F-4D97-AF65-F5344CB8AC3E}">
        <p14:creationId xmlns:p14="http://schemas.microsoft.com/office/powerpoint/2010/main" val="238766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CC1A95-FAEC-4B51-AEB8-EF2A16380D40}"/>
              </a:ext>
            </a:extLst>
          </p:cNvPr>
          <p:cNvSpPr>
            <a:spLocks noGrp="1"/>
          </p:cNvSpPr>
          <p:nvPr>
            <p:ph type="body" sz="quarter" idx="10"/>
          </p:nvPr>
        </p:nvSpPr>
        <p:spPr>
          <a:xfrm>
            <a:off x="105612" y="263468"/>
            <a:ext cx="7889876" cy="481012"/>
          </a:xfrm>
        </p:spPr>
        <p:txBody>
          <a:bodyPr>
            <a:normAutofit fontScale="92500"/>
          </a:bodyPr>
          <a:lstStyle/>
          <a:p>
            <a:r>
              <a:rPr lang="fr-FR" dirty="0"/>
              <a:t> Focus sur les dispositifs participatifs et le niveau de participation</a:t>
            </a:r>
          </a:p>
        </p:txBody>
      </p:sp>
      <p:sp>
        <p:nvSpPr>
          <p:cNvPr id="4" name="Espace réservé du contenu 3">
            <a:extLst>
              <a:ext uri="{FF2B5EF4-FFF2-40B4-BE49-F238E27FC236}">
                <a16:creationId xmlns:a16="http://schemas.microsoft.com/office/drawing/2014/main" id="{9C714402-AAD3-43FB-A9BF-F5827CCD013B}"/>
              </a:ext>
            </a:extLst>
          </p:cNvPr>
          <p:cNvSpPr>
            <a:spLocks noGrp="1"/>
          </p:cNvSpPr>
          <p:nvPr>
            <p:ph idx="1"/>
          </p:nvPr>
        </p:nvSpPr>
        <p:spPr>
          <a:xfrm>
            <a:off x="172058" y="914397"/>
            <a:ext cx="8360755" cy="2946401"/>
          </a:xfrm>
        </p:spPr>
        <p:txBody>
          <a:bodyPr>
            <a:normAutofit/>
          </a:bodyPr>
          <a:lstStyle/>
          <a:p>
            <a:pPr marL="0" indent="0">
              <a:buNone/>
            </a:pPr>
            <a:r>
              <a:rPr lang="fr-FR" sz="1600" b="1" dirty="0"/>
              <a:t>« Les dispositifs participatifs </a:t>
            </a:r>
            <a:r>
              <a:rPr lang="fr-FR" sz="1600" dirty="0"/>
              <a:t>sont l’ensemble des dispositifs mis en œuvre à toutes échelles, dans le </a:t>
            </a:r>
            <a:r>
              <a:rPr lang="fr-FR" sz="1600" b="1" dirty="0"/>
              <a:t>but d’associer tout ou partie d’un public </a:t>
            </a:r>
            <a:r>
              <a:rPr lang="fr-FR" sz="1600" dirty="0"/>
              <a:t>à un échange de la meilleure qualité possible, afin d’en faire</a:t>
            </a:r>
            <a:r>
              <a:rPr lang="fr-FR" sz="1600" b="1" dirty="0"/>
              <a:t> des parties prenantes du processus décisionnel » </a:t>
            </a:r>
            <a:r>
              <a:rPr lang="fr-FR" sz="1200" i="1" dirty="0"/>
              <a:t>(inspiré de Guillaume Gourges, Les politiques de démocratie participatives, PUF,2013)</a:t>
            </a:r>
          </a:p>
          <a:p>
            <a:pPr marL="0" indent="0">
              <a:buNone/>
            </a:pPr>
            <a:endParaRPr lang="fr-FR" sz="1200" i="1" dirty="0"/>
          </a:p>
          <a:p>
            <a:pPr>
              <a:buFont typeface="Wingdings" panose="05000000000000000000" pitchFamily="2" charset="2"/>
              <a:buChar char="ü"/>
            </a:pPr>
            <a:r>
              <a:rPr lang="fr-FR" sz="1600" b="1" dirty="0"/>
              <a:t>Les différents niveaux de participation </a:t>
            </a:r>
            <a:r>
              <a:rPr lang="fr-FR" sz="1600" dirty="0"/>
              <a:t>(inspiré de S. Arnstein, 1969)</a:t>
            </a:r>
          </a:p>
        </p:txBody>
      </p:sp>
      <p:grpSp>
        <p:nvGrpSpPr>
          <p:cNvPr id="9" name="Groupe 8" descr="Graphique représentant les 6 niveaux principaux de participation de l'échelle d'Arnstein, par degré croissant de participation. Les trois premiers relèvent de la coopération symbolique : information, consultation, réassurance. Les trois suivants correspondent à des niveau de participation effective : partenariat, délégation de pouvoir et contrôle citoyen">
            <a:extLst>
              <a:ext uri="{FF2B5EF4-FFF2-40B4-BE49-F238E27FC236}">
                <a16:creationId xmlns:a16="http://schemas.microsoft.com/office/drawing/2014/main" id="{0F97172A-2F09-4E2B-8604-3DE7D7624CDD}"/>
              </a:ext>
            </a:extLst>
          </p:cNvPr>
          <p:cNvGrpSpPr/>
          <p:nvPr/>
        </p:nvGrpSpPr>
        <p:grpSpPr>
          <a:xfrm>
            <a:off x="66445" y="1073440"/>
            <a:ext cx="9011109" cy="4064000"/>
            <a:chOff x="132891" y="1284460"/>
            <a:chExt cx="9011109" cy="4064000"/>
          </a:xfrm>
        </p:grpSpPr>
        <p:sp>
          <p:nvSpPr>
            <p:cNvPr id="5" name="Signe Moins 4">
              <a:extLst>
                <a:ext uri="{FF2B5EF4-FFF2-40B4-BE49-F238E27FC236}">
                  <a16:creationId xmlns:a16="http://schemas.microsoft.com/office/drawing/2014/main" id="{897A9F1F-757E-47DA-AE18-0557A6CAB7EC}"/>
                </a:ext>
              </a:extLst>
            </p:cNvPr>
            <p:cNvSpPr/>
            <p:nvPr/>
          </p:nvSpPr>
          <p:spPr>
            <a:xfrm>
              <a:off x="132891" y="2469948"/>
              <a:ext cx="562701" cy="546636"/>
            </a:xfrm>
            <a:prstGeom prst="mathMinus">
              <a:avLst/>
            </a:prstGeom>
            <a:solidFill>
              <a:srgbClr val="6CB643"/>
            </a:solidFill>
            <a:ln>
              <a:solidFill>
                <a:srgbClr val="6CB6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9A58F40B-7A86-4FBD-BECD-B3DD2EA24EED}"/>
                </a:ext>
              </a:extLst>
            </p:cNvPr>
            <p:cNvSpPr txBox="1"/>
            <p:nvPr/>
          </p:nvSpPr>
          <p:spPr>
            <a:xfrm>
              <a:off x="727750" y="2572664"/>
              <a:ext cx="4160771" cy="369332"/>
            </a:xfrm>
            <a:prstGeom prst="rect">
              <a:avLst/>
            </a:prstGeom>
            <a:noFill/>
          </p:spPr>
          <p:txBody>
            <a:bodyPr wrap="square" rtlCol="0">
              <a:spAutoFit/>
            </a:bodyPr>
            <a:lstStyle/>
            <a:p>
              <a:r>
                <a:rPr lang="fr-FR" dirty="0"/>
                <a:t>Participation faible</a:t>
              </a:r>
            </a:p>
          </p:txBody>
        </p:sp>
        <p:sp>
          <p:nvSpPr>
            <p:cNvPr id="16" name="ZoneTexte 15">
              <a:extLst>
                <a:ext uri="{FF2B5EF4-FFF2-40B4-BE49-F238E27FC236}">
                  <a16:creationId xmlns:a16="http://schemas.microsoft.com/office/drawing/2014/main" id="{181F4786-769D-4A13-B71F-48AAC27199D3}"/>
                </a:ext>
              </a:extLst>
            </p:cNvPr>
            <p:cNvSpPr txBox="1"/>
            <p:nvPr/>
          </p:nvSpPr>
          <p:spPr>
            <a:xfrm>
              <a:off x="6380624" y="2540624"/>
              <a:ext cx="2242876" cy="369332"/>
            </a:xfrm>
            <a:prstGeom prst="rect">
              <a:avLst/>
            </a:prstGeom>
            <a:noFill/>
          </p:spPr>
          <p:txBody>
            <a:bodyPr wrap="square" rtlCol="0">
              <a:spAutoFit/>
            </a:bodyPr>
            <a:lstStyle/>
            <a:p>
              <a:r>
                <a:rPr lang="fr-FR" dirty="0"/>
                <a:t>Participation élevée</a:t>
              </a:r>
            </a:p>
          </p:txBody>
        </p:sp>
        <p:sp>
          <p:nvSpPr>
            <p:cNvPr id="7" name="Signe Plus 6">
              <a:extLst>
                <a:ext uri="{FF2B5EF4-FFF2-40B4-BE49-F238E27FC236}">
                  <a16:creationId xmlns:a16="http://schemas.microsoft.com/office/drawing/2014/main" id="{E173DE1F-B849-4291-8A16-0CE9D3F94EF5}"/>
                </a:ext>
              </a:extLst>
            </p:cNvPr>
            <p:cNvSpPr/>
            <p:nvPr/>
          </p:nvSpPr>
          <p:spPr>
            <a:xfrm>
              <a:off x="8412480" y="2526217"/>
              <a:ext cx="436098" cy="369332"/>
            </a:xfrm>
            <a:prstGeom prst="mathPlus">
              <a:avLst/>
            </a:prstGeom>
            <a:solidFill>
              <a:srgbClr val="6CB643"/>
            </a:solidFill>
            <a:ln>
              <a:solidFill>
                <a:srgbClr val="6CB6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aphicFrame>
          <p:nvGraphicFramePr>
            <p:cNvPr id="6" name="Diagramme 5">
              <a:extLst>
                <a:ext uri="{FF2B5EF4-FFF2-40B4-BE49-F238E27FC236}">
                  <a16:creationId xmlns:a16="http://schemas.microsoft.com/office/drawing/2014/main" id="{3F139B28-B2B2-42AE-A266-1ACA59E929DF}"/>
                </a:ext>
              </a:extLst>
            </p:cNvPr>
            <p:cNvGraphicFramePr/>
            <p:nvPr>
              <p:extLst>
                <p:ext uri="{D42A27DB-BD31-4B8C-83A1-F6EECF244321}">
                  <p14:modId xmlns:p14="http://schemas.microsoft.com/office/powerpoint/2010/main" val="1743771788"/>
                </p:ext>
              </p:extLst>
            </p:nvPr>
          </p:nvGraphicFramePr>
          <p:xfrm>
            <a:off x="172058" y="1284460"/>
            <a:ext cx="897194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BB8B5690-7A49-4434-92EC-DDDEEEC8E601}"/>
                </a:ext>
              </a:extLst>
            </p:cNvPr>
            <p:cNvSpPr/>
            <p:nvPr/>
          </p:nvSpPr>
          <p:spPr>
            <a:xfrm>
              <a:off x="295422" y="3745173"/>
              <a:ext cx="3910807" cy="355991"/>
            </a:xfrm>
            <a:prstGeom prst="rect">
              <a:avLst/>
            </a:prstGeom>
            <a:noFill/>
            <a:ln>
              <a:solidFill>
                <a:srgbClr val="B9D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Coopération</a:t>
              </a:r>
              <a:endParaRPr lang="fr-FR" strike="sngStrike" dirty="0">
                <a:solidFill>
                  <a:srgbClr val="FF0000"/>
                </a:solidFill>
              </a:endParaRPr>
            </a:p>
          </p:txBody>
        </p:sp>
        <p:sp>
          <p:nvSpPr>
            <p:cNvPr id="13" name="Rectangle 12">
              <a:extLst>
                <a:ext uri="{FF2B5EF4-FFF2-40B4-BE49-F238E27FC236}">
                  <a16:creationId xmlns:a16="http://schemas.microsoft.com/office/drawing/2014/main" id="{DCF664A0-BFE7-4208-9B34-A10B0DCA7DF8}"/>
                </a:ext>
              </a:extLst>
            </p:cNvPr>
            <p:cNvSpPr/>
            <p:nvPr/>
          </p:nvSpPr>
          <p:spPr>
            <a:xfrm>
              <a:off x="4937771" y="3738924"/>
              <a:ext cx="3910807" cy="355991"/>
            </a:xfrm>
            <a:prstGeom prst="rect">
              <a:avLst/>
            </a:prstGeom>
            <a:noFill/>
            <a:ln>
              <a:solidFill>
                <a:srgbClr val="B9D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Participation </a:t>
              </a:r>
              <a:endParaRPr lang="fr-FR" strike="sngStrike" dirty="0">
                <a:solidFill>
                  <a:srgbClr val="FF0000"/>
                </a:solidFill>
              </a:endParaRPr>
            </a:p>
          </p:txBody>
        </p:sp>
      </p:grpSp>
      <p:sp>
        <p:nvSpPr>
          <p:cNvPr id="14" name="ZoneTexte 13">
            <a:extLst>
              <a:ext uri="{FF2B5EF4-FFF2-40B4-BE49-F238E27FC236}">
                <a16:creationId xmlns:a16="http://schemas.microsoft.com/office/drawing/2014/main" id="{CE67E77E-B552-4F7D-9A42-B3EDECD8026D}"/>
              </a:ext>
            </a:extLst>
          </p:cNvPr>
          <p:cNvSpPr txBox="1"/>
          <p:nvPr/>
        </p:nvSpPr>
        <p:spPr>
          <a:xfrm>
            <a:off x="295422" y="3995210"/>
            <a:ext cx="3995212" cy="2246769"/>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Information</a:t>
            </a:r>
            <a:r>
              <a:rPr lang="fr-FR" sz="1400" dirty="0">
                <a:latin typeface="Arial" panose="020B0604020202020204" pitchFamily="34" charset="0"/>
                <a:cs typeface="Arial" panose="020B0604020202020204" pitchFamily="34" charset="0"/>
              </a:rPr>
              <a:t> : flux à sens unique, sans effet retour ni impact sur la gouvernance</a:t>
            </a:r>
          </a:p>
          <a:p>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Consultation</a:t>
            </a:r>
            <a:r>
              <a:rPr lang="fr-FR" sz="1400" dirty="0">
                <a:latin typeface="Arial" panose="020B0604020202020204" pitchFamily="34" charset="0"/>
                <a:cs typeface="Arial" panose="020B0604020202020204" pitchFamily="34" charset="0"/>
              </a:rPr>
              <a:t> : recueil des avis des personnes, sans garantie de prise en compte</a:t>
            </a:r>
          </a:p>
          <a:p>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Réassurance (ou Implication)</a:t>
            </a:r>
            <a:r>
              <a:rPr lang="fr-FR" sz="1400" dirty="0">
                <a:latin typeface="Arial" panose="020B0604020202020204" pitchFamily="34" charset="0"/>
                <a:cs typeface="Arial" panose="020B0604020202020204" pitchFamily="34" charset="0"/>
              </a:rPr>
              <a:t> : les personnes sont force de propositions et de conseils, mais ne sont pas juges de la faisabilité ou de la légitimité de la proposition</a:t>
            </a:r>
          </a:p>
        </p:txBody>
      </p:sp>
      <p:sp>
        <p:nvSpPr>
          <p:cNvPr id="15" name="ZoneTexte 14">
            <a:extLst>
              <a:ext uri="{FF2B5EF4-FFF2-40B4-BE49-F238E27FC236}">
                <a16:creationId xmlns:a16="http://schemas.microsoft.com/office/drawing/2014/main" id="{29D941A4-7E1A-4055-BD9A-B14D43C441D8}"/>
              </a:ext>
            </a:extLst>
          </p:cNvPr>
          <p:cNvSpPr txBox="1"/>
          <p:nvPr/>
        </p:nvSpPr>
        <p:spPr>
          <a:xfrm>
            <a:off x="4510871" y="3893077"/>
            <a:ext cx="4461062" cy="2031325"/>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Partenariat</a:t>
            </a:r>
            <a:r>
              <a:rPr lang="fr-FR" sz="1400" dirty="0">
                <a:latin typeface="Arial" panose="020B0604020202020204" pitchFamily="34" charset="0"/>
                <a:cs typeface="Arial" panose="020B0604020202020204" pitchFamily="34" charset="0"/>
              </a:rPr>
              <a:t> : distribution du pouvoir de décision entre les parties prenantes, qui se traduit par un accord sur les rôles, les responsabilités et les niveaux de contrôle respectifs</a:t>
            </a:r>
          </a:p>
          <a:p>
            <a:pPr marL="285750" indent="-285750">
              <a:buFont typeface="Arial" panose="020B0604020202020204" pitchFamily="34" charset="0"/>
              <a:buChar char="•"/>
            </a:pPr>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Délégation de pouvoir </a:t>
            </a:r>
            <a:r>
              <a:rPr lang="fr-FR" sz="1400" dirty="0">
                <a:latin typeface="Arial" panose="020B0604020202020204" pitchFamily="34" charset="0"/>
                <a:cs typeface="Arial" panose="020B0604020202020204" pitchFamily="34" charset="0"/>
              </a:rPr>
              <a:t>: partenariat dans lequel les personnes sont prépondérantes, avec une responsabilité accrue</a:t>
            </a:r>
          </a:p>
          <a:p>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Auto-gestion </a:t>
            </a:r>
            <a:r>
              <a:rPr lang="fr-FR" sz="1400" dirty="0">
                <a:latin typeface="Arial" panose="020B0604020202020204" pitchFamily="34" charset="0"/>
                <a:cs typeface="Arial" panose="020B0604020202020204" pitchFamily="34" charset="0"/>
              </a:rPr>
              <a:t>: gouvernance par les personnes</a:t>
            </a:r>
          </a:p>
        </p:txBody>
      </p:sp>
      <p:cxnSp>
        <p:nvCxnSpPr>
          <p:cNvPr id="8" name="Connecteur droit 7">
            <a:extLst>
              <a:ext uri="{FF2B5EF4-FFF2-40B4-BE49-F238E27FC236}">
                <a16:creationId xmlns:a16="http://schemas.microsoft.com/office/drawing/2014/main" id="{61CD04F8-6732-479C-97E7-D937CCF3036F}"/>
              </a:ext>
              <a:ext uri="{C183D7F6-B498-43B3-948B-1728B52AA6E4}">
                <adec:decorative xmlns:adec="http://schemas.microsoft.com/office/drawing/2017/decorative" val="1"/>
              </a:ext>
            </a:extLst>
          </p:cNvPr>
          <p:cNvCxnSpPr>
            <a:cxnSpLocks/>
          </p:cNvCxnSpPr>
          <p:nvPr/>
        </p:nvCxnSpPr>
        <p:spPr>
          <a:xfrm>
            <a:off x="4364827" y="2532185"/>
            <a:ext cx="0" cy="420623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Image 16">
            <a:extLst>
              <a:ext uri="{FF2B5EF4-FFF2-40B4-BE49-F238E27FC236}">
                <a16:creationId xmlns:a16="http://schemas.microsoft.com/office/drawing/2014/main" id="{4BAC1E41-8C54-4093-999F-6EFC4C8037F6}"/>
              </a:ext>
            </a:extLst>
          </p:cNvPr>
          <p:cNvPicPr>
            <a:picLocks noChangeAspect="1"/>
          </p:cNvPicPr>
          <p:nvPr/>
        </p:nvPicPr>
        <p:blipFill>
          <a:blip r:embed="rId8"/>
          <a:stretch>
            <a:fillRect/>
          </a:stretch>
        </p:blipFill>
        <p:spPr>
          <a:xfrm>
            <a:off x="3893866" y="6332523"/>
            <a:ext cx="476316" cy="419158"/>
          </a:xfrm>
          <a:prstGeom prst="rect">
            <a:avLst/>
          </a:prstGeom>
        </p:spPr>
      </p:pic>
      <p:sp>
        <p:nvSpPr>
          <p:cNvPr id="11" name="Espace réservé du numéro de diapositive 10">
            <a:extLst>
              <a:ext uri="{FF2B5EF4-FFF2-40B4-BE49-F238E27FC236}">
                <a16:creationId xmlns:a16="http://schemas.microsoft.com/office/drawing/2014/main" id="{F01FBCDE-559D-46E2-ABA0-BEA845A37233}"/>
              </a:ext>
            </a:extLst>
          </p:cNvPr>
          <p:cNvSpPr>
            <a:spLocks noGrp="1"/>
          </p:cNvSpPr>
          <p:nvPr>
            <p:ph type="sldNum" sz="quarter" idx="14"/>
          </p:nvPr>
        </p:nvSpPr>
        <p:spPr/>
        <p:txBody>
          <a:bodyPr/>
          <a:lstStyle/>
          <a:p>
            <a:fld id="{9242190C-1718-4DF4-AE65-993259183895}" type="slidenum">
              <a:rPr lang="fr-FR" smtClean="0"/>
              <a:t>16</a:t>
            </a:fld>
            <a:endParaRPr lang="fr-FR"/>
          </a:p>
        </p:txBody>
      </p:sp>
    </p:spTree>
    <p:extLst>
      <p:ext uri="{BB962C8B-B14F-4D97-AF65-F5344CB8AC3E}">
        <p14:creationId xmlns:p14="http://schemas.microsoft.com/office/powerpoint/2010/main" val="246089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attentes en matière de modélisation</a:t>
            </a:r>
          </a:p>
        </p:txBody>
      </p:sp>
      <p:sp>
        <p:nvSpPr>
          <p:cNvPr id="4" name="Espace réservé du contenu 3"/>
          <p:cNvSpPr>
            <a:spLocks noGrp="1"/>
          </p:cNvSpPr>
          <p:nvPr>
            <p:ph idx="1"/>
            <p:custDataLst>
              <p:tags r:id="rId2"/>
            </p:custDataLst>
          </p:nvPr>
        </p:nvSpPr>
        <p:spPr>
          <a:xfrm>
            <a:off x="332508" y="777270"/>
            <a:ext cx="7889877" cy="5613008"/>
          </a:xfrm>
        </p:spPr>
        <p:txBody>
          <a:bodyPr>
            <a:normAutofit/>
          </a:bodyPr>
          <a:lstStyle/>
          <a:p>
            <a:pPr marL="0" indent="0">
              <a:buNone/>
            </a:pPr>
            <a:endParaRPr lang="fr-FR" sz="1600" b="1" dirty="0"/>
          </a:p>
          <a:p>
            <a:pPr>
              <a:buFont typeface="Wingdings" panose="05000000000000000000" pitchFamily="2" charset="2"/>
              <a:buChar char="ü"/>
            </a:pPr>
            <a:r>
              <a:rPr lang="fr-FR" sz="1600" b="1" dirty="0"/>
              <a:t>Une modélisation du dispositif est attendue à l’issue du projet pour faciliter l’essaimage à l’ensemble du secteur :</a:t>
            </a:r>
            <a:endParaRPr lang="fr-FR" sz="1600" dirty="0"/>
          </a:p>
          <a:p>
            <a:pPr lvl="1"/>
            <a:r>
              <a:rPr lang="fr-FR" sz="1600" dirty="0"/>
              <a:t>Précisant le fonctionnement et l’organisation du dispositif </a:t>
            </a:r>
          </a:p>
          <a:p>
            <a:pPr lvl="1"/>
            <a:r>
              <a:rPr lang="fr-FR" sz="1600" dirty="0"/>
              <a:t>Explicitant les rôles de chacun, le partage des responsabilités, le périmètre d’action</a:t>
            </a:r>
          </a:p>
          <a:p>
            <a:pPr lvl="1"/>
            <a:r>
              <a:rPr lang="fr-FR" sz="1600" dirty="0"/>
              <a:t>Détaillant les modalités d’animation </a:t>
            </a:r>
          </a:p>
          <a:p>
            <a:pPr marL="457200" lvl="1" indent="0">
              <a:buNone/>
            </a:pPr>
            <a:endParaRPr lang="fr-FR" sz="1600" dirty="0"/>
          </a:p>
          <a:p>
            <a:pPr>
              <a:spcBef>
                <a:spcPts val="600"/>
              </a:spcBef>
              <a:buFont typeface="Wingdings" panose="05000000000000000000" pitchFamily="2" charset="2"/>
              <a:buChar char="ü"/>
            </a:pPr>
            <a:r>
              <a:rPr lang="fr-FR" sz="1600" b="1" dirty="0"/>
              <a:t>Il est attendu dans le projet déposé que le porteur détaille : </a:t>
            </a:r>
            <a:endParaRPr lang="fr-FR" sz="1600" dirty="0"/>
          </a:p>
          <a:p>
            <a:pPr lvl="1"/>
            <a:r>
              <a:rPr lang="fr-FR" sz="1600" dirty="0"/>
              <a:t>Le registre de participation envisagé du dispositif (nature de décision et niveau de participation)</a:t>
            </a:r>
          </a:p>
          <a:p>
            <a:pPr lvl="1"/>
            <a:r>
              <a:rPr lang="fr-FR" sz="1600" dirty="0"/>
              <a:t>Des éléments sur la constitution du dispositif, et la manière dont les parties prenantes sont sensibilisées et formées à la participation</a:t>
            </a:r>
          </a:p>
          <a:p>
            <a:pPr lvl="1"/>
            <a:r>
              <a:rPr lang="fr-FR" sz="1600" dirty="0"/>
              <a:t>La manière dont le service s’engage à prendre en compte et à rendre compte des décisions ou avis émis par le dispositif </a:t>
            </a:r>
          </a:p>
          <a:p>
            <a:pPr lvl="1"/>
            <a:r>
              <a:rPr lang="fr-FR" sz="1600" dirty="0"/>
              <a:t>Les modalités d’animation envisagées du dispositif </a:t>
            </a:r>
          </a:p>
          <a:p>
            <a:pPr lvl="1">
              <a:spcBef>
                <a:spcPts val="600"/>
              </a:spcBef>
              <a:buFont typeface="Wingdings" panose="05000000000000000000" pitchFamily="2" charset="2"/>
              <a:buChar char="ü"/>
            </a:pPr>
            <a:endParaRPr lang="fr-FR" sz="1600" dirty="0"/>
          </a:p>
          <a:p>
            <a:pPr>
              <a:spcBef>
                <a:spcPts val="600"/>
              </a:spcBef>
              <a:buFont typeface="Wingdings" panose="05000000000000000000" pitchFamily="2" charset="2"/>
              <a:buChar char="ü"/>
            </a:pPr>
            <a:r>
              <a:rPr lang="fr-FR" sz="1600" b="1" dirty="0"/>
              <a:t>Le recours à des compétences en design social </a:t>
            </a:r>
            <a:r>
              <a:rPr lang="fr-FR" sz="1600" dirty="0"/>
              <a:t>est une possibilité pour la phase de conception et de modélisation du dispositif</a:t>
            </a:r>
          </a:p>
          <a:p>
            <a:pPr marL="0" indent="0">
              <a:spcBef>
                <a:spcPts val="600"/>
              </a:spcBef>
              <a:buNone/>
            </a:pPr>
            <a:endParaRPr lang="fr-FR" sz="1600" dirty="0"/>
          </a:p>
          <a:p>
            <a:endParaRPr lang="fr-FR" dirty="0"/>
          </a:p>
          <a:p>
            <a:endParaRPr lang="fr-FR" dirty="0"/>
          </a:p>
          <a:p>
            <a:pPr marL="0" indent="0">
              <a:buNone/>
            </a:pPr>
            <a:endParaRPr lang="fr-FR" dirty="0"/>
          </a:p>
        </p:txBody>
      </p:sp>
      <p:pic>
        <p:nvPicPr>
          <p:cNvPr id="5" name="Image 4">
            <a:extLst>
              <a:ext uri="{FF2B5EF4-FFF2-40B4-BE49-F238E27FC236}">
                <a16:creationId xmlns:a16="http://schemas.microsoft.com/office/drawing/2014/main" id="{46EE2C3B-8F0C-4519-9D3F-A804B1D932B4}"/>
              </a:ext>
            </a:extLst>
          </p:cNvPr>
          <p:cNvPicPr>
            <a:picLocks noChangeAspect="1"/>
          </p:cNvPicPr>
          <p:nvPr/>
        </p:nvPicPr>
        <p:blipFill>
          <a:blip r:embed="rId4"/>
          <a:stretch>
            <a:fillRect/>
          </a:stretch>
        </p:blipFill>
        <p:spPr>
          <a:xfrm>
            <a:off x="4198666" y="6294408"/>
            <a:ext cx="476316" cy="419158"/>
          </a:xfrm>
          <a:prstGeom prst="rect">
            <a:avLst/>
          </a:prstGeom>
        </p:spPr>
      </p:pic>
      <p:sp>
        <p:nvSpPr>
          <p:cNvPr id="6" name="Espace réservé du numéro de diapositive 5">
            <a:extLst>
              <a:ext uri="{FF2B5EF4-FFF2-40B4-BE49-F238E27FC236}">
                <a16:creationId xmlns:a16="http://schemas.microsoft.com/office/drawing/2014/main" id="{A654DA2B-11AB-4D5B-88B4-08AF562DB233}"/>
              </a:ext>
            </a:extLst>
          </p:cNvPr>
          <p:cNvSpPr>
            <a:spLocks noGrp="1"/>
          </p:cNvSpPr>
          <p:nvPr>
            <p:ph type="sldNum" sz="quarter" idx="14"/>
          </p:nvPr>
        </p:nvSpPr>
        <p:spPr/>
        <p:txBody>
          <a:bodyPr/>
          <a:lstStyle/>
          <a:p>
            <a:fld id="{9242190C-1718-4DF4-AE65-993259183895}" type="slidenum">
              <a:rPr lang="fr-FR" smtClean="0"/>
              <a:t>17</a:t>
            </a:fld>
            <a:endParaRPr lang="fr-FR"/>
          </a:p>
        </p:txBody>
      </p:sp>
    </p:spTree>
    <p:extLst>
      <p:ext uri="{BB962C8B-B14F-4D97-AF65-F5344CB8AC3E}">
        <p14:creationId xmlns:p14="http://schemas.microsoft.com/office/powerpoint/2010/main" val="153102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Focus sur le design, une démarche itérative qui repose sur…</a:t>
            </a:r>
          </a:p>
        </p:txBody>
      </p:sp>
      <p:sp>
        <p:nvSpPr>
          <p:cNvPr id="3" name="ZoneTexte 2"/>
          <p:cNvSpPr txBox="1"/>
          <p:nvPr>
            <p:custDataLst>
              <p:tags r:id="rId2"/>
            </p:custDataLst>
          </p:nvPr>
        </p:nvSpPr>
        <p:spPr>
          <a:xfrm>
            <a:off x="78276" y="1120182"/>
            <a:ext cx="2578122" cy="923330"/>
          </a:xfrm>
          <a:prstGeom prst="rect">
            <a:avLst/>
          </a:prstGeom>
          <a:noFill/>
        </p:spPr>
        <p:txBody>
          <a:bodyPr wrap="square" rtlCol="0">
            <a:spAutoFit/>
          </a:bodyPr>
          <a:lstStyle/>
          <a:p>
            <a:r>
              <a:rPr lang="fr-FR" b="1" dirty="0"/>
              <a:t>Une « philosophie » adaptée aux établissements</a:t>
            </a:r>
          </a:p>
        </p:txBody>
      </p:sp>
      <p:sp>
        <p:nvSpPr>
          <p:cNvPr id="5" name="Rectangle 4"/>
          <p:cNvSpPr/>
          <p:nvPr>
            <p:custDataLst>
              <p:tags r:id="rId3"/>
            </p:custDataLst>
          </p:nvPr>
        </p:nvSpPr>
        <p:spPr>
          <a:xfrm>
            <a:off x="78276" y="2153637"/>
            <a:ext cx="2339789" cy="923330"/>
          </a:xfrm>
          <a:prstGeom prst="rect">
            <a:avLst/>
          </a:prstGeom>
        </p:spPr>
        <p:txBody>
          <a:bodyPr wrap="square">
            <a:spAutoFit/>
          </a:bodyPr>
          <a:lstStyle/>
          <a:p>
            <a:r>
              <a:rPr lang="fr-FR" b="1" dirty="0"/>
              <a:t>Une méthodologie pragmatique et participative</a:t>
            </a:r>
          </a:p>
        </p:txBody>
      </p:sp>
      <p:sp>
        <p:nvSpPr>
          <p:cNvPr id="6" name="Rectangle 5"/>
          <p:cNvSpPr/>
          <p:nvPr>
            <p:custDataLst>
              <p:tags r:id="rId4"/>
            </p:custDataLst>
          </p:nvPr>
        </p:nvSpPr>
        <p:spPr>
          <a:xfrm>
            <a:off x="89647" y="3335011"/>
            <a:ext cx="2609386" cy="646331"/>
          </a:xfrm>
          <a:prstGeom prst="rect">
            <a:avLst/>
          </a:prstGeom>
        </p:spPr>
        <p:txBody>
          <a:bodyPr wrap="square">
            <a:spAutoFit/>
          </a:bodyPr>
          <a:lstStyle/>
          <a:p>
            <a:r>
              <a:rPr lang="fr-FR" b="1" dirty="0"/>
              <a:t>Une absence d’a priori sur la solution</a:t>
            </a:r>
          </a:p>
        </p:txBody>
      </p:sp>
      <p:sp>
        <p:nvSpPr>
          <p:cNvPr id="4" name="Espace réservé du contenu 3"/>
          <p:cNvSpPr>
            <a:spLocks noGrp="1"/>
          </p:cNvSpPr>
          <p:nvPr>
            <p:ph idx="1"/>
            <p:custDataLst>
              <p:tags r:id="rId5"/>
            </p:custDataLst>
          </p:nvPr>
        </p:nvSpPr>
        <p:spPr>
          <a:xfrm>
            <a:off x="2743729" y="1285874"/>
            <a:ext cx="5895446" cy="3619501"/>
          </a:xfrm>
        </p:spPr>
        <p:txBody>
          <a:bodyPr>
            <a:noAutofit/>
          </a:bodyPr>
          <a:lstStyle/>
          <a:p>
            <a:pPr marL="457200" lvl="1" indent="0">
              <a:buNone/>
            </a:pPr>
            <a:r>
              <a:rPr lang="fr-FR" dirty="0"/>
              <a:t>Un objectif : répondre à des besoins sociaux non satisfaits </a:t>
            </a:r>
          </a:p>
          <a:p>
            <a:pPr marL="457200" lvl="1" indent="0">
              <a:spcBef>
                <a:spcPts val="600"/>
              </a:spcBef>
              <a:spcAft>
                <a:spcPts val="1200"/>
              </a:spcAft>
              <a:buNone/>
            </a:pPr>
            <a:r>
              <a:rPr lang="fr-FR" dirty="0"/>
              <a:t>La dimension humaine au cœur de la démarche</a:t>
            </a:r>
          </a:p>
          <a:p>
            <a:pPr marL="457200" lvl="1" indent="0">
              <a:spcBef>
                <a:spcPts val="600"/>
              </a:spcBef>
              <a:spcAft>
                <a:spcPts val="1200"/>
              </a:spcAft>
              <a:buNone/>
            </a:pPr>
            <a:r>
              <a:rPr lang="fr-FR" dirty="0"/>
              <a:t>Une approche par l’expérience d’usage</a:t>
            </a:r>
          </a:p>
          <a:p>
            <a:pPr marL="457200" lvl="1" indent="0">
              <a:spcBef>
                <a:spcPts val="600"/>
              </a:spcBef>
              <a:spcAft>
                <a:spcPts val="1200"/>
              </a:spcAft>
              <a:buNone/>
            </a:pPr>
            <a:r>
              <a:rPr lang="fr-FR" dirty="0"/>
              <a:t>Une approche basée sur l’immersion et l’observation in situ </a:t>
            </a:r>
          </a:p>
          <a:p>
            <a:pPr marL="457200" lvl="1" indent="0">
              <a:spcBef>
                <a:spcPts val="600"/>
              </a:spcBef>
              <a:spcAft>
                <a:spcPts val="1200"/>
              </a:spcAft>
              <a:buNone/>
            </a:pPr>
            <a:r>
              <a:rPr lang="fr-FR" dirty="0"/>
              <a:t>Une approche basée sur la co-construction de solutions avec l’ensemble des parties prenantes</a:t>
            </a:r>
          </a:p>
          <a:p>
            <a:pPr marL="457200" lvl="1" indent="0">
              <a:spcBef>
                <a:spcPts val="600"/>
              </a:spcBef>
              <a:spcAft>
                <a:spcPts val="1200"/>
              </a:spcAft>
              <a:buNone/>
            </a:pPr>
            <a:r>
              <a:rPr lang="fr-FR" dirty="0"/>
              <a:t>Point de départ : une problématique, un questionnement large, un enjeu global</a:t>
            </a:r>
          </a:p>
          <a:p>
            <a:pPr marL="457200" lvl="1" indent="0">
              <a:spcBef>
                <a:spcPts val="600"/>
              </a:spcBef>
              <a:spcAft>
                <a:spcPts val="1200"/>
              </a:spcAft>
              <a:buNone/>
            </a:pPr>
            <a:r>
              <a:rPr lang="fr-FR" dirty="0"/>
              <a:t>Une multitude de solutions possibles qui émergent tout au long d’un processus itératif : objets, aménagements, organisations, applications digitales, nouveaux gestes métier…</a:t>
            </a:r>
          </a:p>
          <a:p>
            <a:pPr lvl="1">
              <a:buFont typeface="Arial" panose="020B0604020202020204" pitchFamily="34" charset="0"/>
              <a:buChar char="•"/>
            </a:pPr>
            <a:endParaRPr lang="fr-FR" dirty="0"/>
          </a:p>
          <a:p>
            <a:pPr lvl="1"/>
            <a:endParaRPr lang="fr-FR" dirty="0"/>
          </a:p>
        </p:txBody>
      </p:sp>
      <p:graphicFrame>
        <p:nvGraphicFramePr>
          <p:cNvPr id="11" name="Diagramme 10" descr="Schéma expliquant la démarche design : comprendre concevoir tester déployer"/>
          <p:cNvGraphicFramePr/>
          <p:nvPr>
            <p:custDataLst>
              <p:tags r:id="rId6"/>
            </p:custDataLst>
            <p:extLst>
              <p:ext uri="{D42A27DB-BD31-4B8C-83A1-F6EECF244321}">
                <p14:modId xmlns:p14="http://schemas.microsoft.com/office/powerpoint/2010/main" val="1147058048"/>
              </p:ext>
            </p:extLst>
          </p:nvPr>
        </p:nvGraphicFramePr>
        <p:xfrm>
          <a:off x="642937" y="4733951"/>
          <a:ext cx="8012860" cy="17624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 11">
            <a:extLst>
              <a:ext uri="{FF2B5EF4-FFF2-40B4-BE49-F238E27FC236}">
                <a16:creationId xmlns:a16="http://schemas.microsoft.com/office/drawing/2014/main" id="{1F5FA4FE-BADF-4E08-924D-9F1797C70807}"/>
              </a:ext>
            </a:extLst>
          </p:cNvPr>
          <p:cNvPicPr>
            <a:picLocks noChangeAspect="1"/>
          </p:cNvPicPr>
          <p:nvPr/>
        </p:nvPicPr>
        <p:blipFill>
          <a:blip r:embed="rId13"/>
          <a:stretch>
            <a:fillRect/>
          </a:stretch>
        </p:blipFill>
        <p:spPr>
          <a:xfrm>
            <a:off x="3893866" y="6332523"/>
            <a:ext cx="476316" cy="419158"/>
          </a:xfrm>
          <a:prstGeom prst="rect">
            <a:avLst/>
          </a:prstGeom>
        </p:spPr>
      </p:pic>
      <p:grpSp>
        <p:nvGrpSpPr>
          <p:cNvPr id="13" name="Groupe 12">
            <a:extLst>
              <a:ext uri="{FF2B5EF4-FFF2-40B4-BE49-F238E27FC236}">
                <a16:creationId xmlns:a16="http://schemas.microsoft.com/office/drawing/2014/main" id="{77742406-E493-4F2B-95FE-C4BBA41AFFEA}"/>
              </a:ext>
            </a:extLst>
          </p:cNvPr>
          <p:cNvGrpSpPr/>
          <p:nvPr/>
        </p:nvGrpSpPr>
        <p:grpSpPr>
          <a:xfrm>
            <a:off x="2639052" y="1415827"/>
            <a:ext cx="312746" cy="331084"/>
            <a:chOff x="1525241" y="260502"/>
            <a:chExt cx="412071" cy="331084"/>
          </a:xfrm>
        </p:grpSpPr>
        <p:sp>
          <p:nvSpPr>
            <p:cNvPr id="14" name="Flèche : droite 13">
              <a:extLst>
                <a:ext uri="{FF2B5EF4-FFF2-40B4-BE49-F238E27FC236}">
                  <a16:creationId xmlns:a16="http://schemas.microsoft.com/office/drawing/2014/main" id="{5FD6418F-D354-43BF-AFA6-85D689B31804}"/>
                </a:ext>
              </a:extLst>
            </p:cNvPr>
            <p:cNvSpPr/>
            <p:nvPr/>
          </p:nvSpPr>
          <p:spPr>
            <a:xfrm>
              <a:off x="1525241" y="260502"/>
              <a:ext cx="412071" cy="331084"/>
            </a:xfrm>
            <a:prstGeom prst="rightArrow">
              <a:avLst>
                <a:gd name="adj1" fmla="val 60000"/>
                <a:gd name="adj2" fmla="val 50000"/>
              </a:avLst>
            </a:prstGeom>
            <a:solidFill>
              <a:srgbClr val="5AAB45"/>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15" name="Flèche : droite 4">
              <a:extLst>
                <a:ext uri="{FF2B5EF4-FFF2-40B4-BE49-F238E27FC236}">
                  <a16:creationId xmlns:a16="http://schemas.microsoft.com/office/drawing/2014/main" id="{89E84647-ECEF-47E7-919F-ECF1CB8B8FEB}"/>
                </a:ext>
              </a:extLst>
            </p:cNvPr>
            <p:cNvSpPr txBox="1"/>
            <p:nvPr/>
          </p:nvSpPr>
          <p:spPr>
            <a:xfrm>
              <a:off x="1525241" y="326719"/>
              <a:ext cx="312746" cy="1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p:txBody>
        </p:sp>
      </p:grpSp>
      <p:grpSp>
        <p:nvGrpSpPr>
          <p:cNvPr id="16" name="Groupe 15">
            <a:extLst>
              <a:ext uri="{FF2B5EF4-FFF2-40B4-BE49-F238E27FC236}">
                <a16:creationId xmlns:a16="http://schemas.microsoft.com/office/drawing/2014/main" id="{0D618117-8ABB-4419-997B-A94C7D5CB880}"/>
              </a:ext>
            </a:extLst>
          </p:cNvPr>
          <p:cNvGrpSpPr/>
          <p:nvPr/>
        </p:nvGrpSpPr>
        <p:grpSpPr>
          <a:xfrm>
            <a:off x="2629021" y="2339219"/>
            <a:ext cx="312746" cy="331084"/>
            <a:chOff x="1525241" y="260502"/>
            <a:chExt cx="412071" cy="331084"/>
          </a:xfrm>
        </p:grpSpPr>
        <p:sp>
          <p:nvSpPr>
            <p:cNvPr id="17" name="Flèche : droite 16">
              <a:extLst>
                <a:ext uri="{FF2B5EF4-FFF2-40B4-BE49-F238E27FC236}">
                  <a16:creationId xmlns:a16="http://schemas.microsoft.com/office/drawing/2014/main" id="{562AF978-936B-4256-88E3-D90C423DE23E}"/>
                </a:ext>
              </a:extLst>
            </p:cNvPr>
            <p:cNvSpPr/>
            <p:nvPr/>
          </p:nvSpPr>
          <p:spPr>
            <a:xfrm>
              <a:off x="1525241" y="260502"/>
              <a:ext cx="412071" cy="331084"/>
            </a:xfrm>
            <a:prstGeom prst="rightArrow">
              <a:avLst>
                <a:gd name="adj1" fmla="val 60000"/>
                <a:gd name="adj2" fmla="val 50000"/>
              </a:avLst>
            </a:prstGeom>
            <a:solidFill>
              <a:srgbClr val="5AAB45"/>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18" name="Flèche : droite 4">
              <a:extLst>
                <a:ext uri="{FF2B5EF4-FFF2-40B4-BE49-F238E27FC236}">
                  <a16:creationId xmlns:a16="http://schemas.microsoft.com/office/drawing/2014/main" id="{87F2DF9C-1CAE-4AB8-A29B-EAD0E1CA6DB2}"/>
                </a:ext>
              </a:extLst>
            </p:cNvPr>
            <p:cNvSpPr txBox="1"/>
            <p:nvPr/>
          </p:nvSpPr>
          <p:spPr>
            <a:xfrm>
              <a:off x="1525241" y="326719"/>
              <a:ext cx="312746" cy="1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p:txBody>
        </p:sp>
      </p:grpSp>
      <p:grpSp>
        <p:nvGrpSpPr>
          <p:cNvPr id="19" name="Groupe 18">
            <a:extLst>
              <a:ext uri="{FF2B5EF4-FFF2-40B4-BE49-F238E27FC236}">
                <a16:creationId xmlns:a16="http://schemas.microsoft.com/office/drawing/2014/main" id="{6D2CA12C-BCC6-44BB-A930-9AFDF439F8B6}"/>
              </a:ext>
            </a:extLst>
          </p:cNvPr>
          <p:cNvGrpSpPr/>
          <p:nvPr/>
        </p:nvGrpSpPr>
        <p:grpSpPr>
          <a:xfrm>
            <a:off x="2625048" y="3489705"/>
            <a:ext cx="312746" cy="331084"/>
            <a:chOff x="1525241" y="260502"/>
            <a:chExt cx="412071" cy="331084"/>
          </a:xfrm>
        </p:grpSpPr>
        <p:sp>
          <p:nvSpPr>
            <p:cNvPr id="20" name="Flèche : droite 19">
              <a:extLst>
                <a:ext uri="{FF2B5EF4-FFF2-40B4-BE49-F238E27FC236}">
                  <a16:creationId xmlns:a16="http://schemas.microsoft.com/office/drawing/2014/main" id="{7C56BDA7-6F79-4204-AB06-961022B9AC39}"/>
                </a:ext>
              </a:extLst>
            </p:cNvPr>
            <p:cNvSpPr/>
            <p:nvPr/>
          </p:nvSpPr>
          <p:spPr>
            <a:xfrm>
              <a:off x="1525241" y="260502"/>
              <a:ext cx="412071" cy="331084"/>
            </a:xfrm>
            <a:prstGeom prst="rightArrow">
              <a:avLst>
                <a:gd name="adj1" fmla="val 60000"/>
                <a:gd name="adj2" fmla="val 50000"/>
              </a:avLst>
            </a:prstGeom>
            <a:solidFill>
              <a:srgbClr val="5AAB45"/>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21" name="Flèche : droite 4">
              <a:extLst>
                <a:ext uri="{FF2B5EF4-FFF2-40B4-BE49-F238E27FC236}">
                  <a16:creationId xmlns:a16="http://schemas.microsoft.com/office/drawing/2014/main" id="{80C7E53E-B715-409B-9BB4-23E8F3DE15C8}"/>
                </a:ext>
              </a:extLst>
            </p:cNvPr>
            <p:cNvSpPr txBox="1"/>
            <p:nvPr/>
          </p:nvSpPr>
          <p:spPr>
            <a:xfrm>
              <a:off x="1525241" y="326719"/>
              <a:ext cx="312746" cy="1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p:txBody>
        </p:sp>
      </p:grpSp>
      <p:sp>
        <p:nvSpPr>
          <p:cNvPr id="8" name="Espace réservé du numéro de diapositive 7">
            <a:extLst>
              <a:ext uri="{FF2B5EF4-FFF2-40B4-BE49-F238E27FC236}">
                <a16:creationId xmlns:a16="http://schemas.microsoft.com/office/drawing/2014/main" id="{55B5CDD4-32E6-443F-BEC7-1FA6B1527BB9}"/>
              </a:ext>
            </a:extLst>
          </p:cNvPr>
          <p:cNvSpPr>
            <a:spLocks noGrp="1"/>
          </p:cNvSpPr>
          <p:nvPr>
            <p:ph type="sldNum" sz="quarter" idx="14"/>
          </p:nvPr>
        </p:nvSpPr>
        <p:spPr/>
        <p:txBody>
          <a:bodyPr/>
          <a:lstStyle/>
          <a:p>
            <a:fld id="{9242190C-1718-4DF4-AE65-993259183895}" type="slidenum">
              <a:rPr lang="fr-FR" smtClean="0"/>
              <a:t>18</a:t>
            </a:fld>
            <a:endParaRPr lang="fr-FR"/>
          </a:p>
        </p:txBody>
      </p:sp>
    </p:spTree>
    <p:extLst>
      <p:ext uri="{BB962C8B-B14F-4D97-AF65-F5344CB8AC3E}">
        <p14:creationId xmlns:p14="http://schemas.microsoft.com/office/powerpoint/2010/main" val="409267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attentes en matière d’évaluation </a:t>
            </a:r>
          </a:p>
        </p:txBody>
      </p:sp>
      <p:sp>
        <p:nvSpPr>
          <p:cNvPr id="4" name="Espace réservé du contenu 3"/>
          <p:cNvSpPr>
            <a:spLocks noGrp="1"/>
          </p:cNvSpPr>
          <p:nvPr>
            <p:ph idx="1"/>
            <p:custDataLst>
              <p:tags r:id="rId2"/>
            </p:custDataLst>
          </p:nvPr>
        </p:nvSpPr>
        <p:spPr>
          <a:xfrm>
            <a:off x="384690" y="832753"/>
            <a:ext cx="7970983"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Le projet doit impérativement comporter une phase d’évaluation </a:t>
            </a:r>
            <a:endParaRPr lang="fr-FR" sz="1600" dirty="0"/>
          </a:p>
          <a:p>
            <a:pPr lvl="1"/>
            <a:r>
              <a:rPr lang="fr-FR" sz="1600" dirty="0"/>
              <a:t>Réalisée par un intervenant extérieur (évaluateur, cabinet d’études, laboratoire de recherche…)  </a:t>
            </a:r>
          </a:p>
          <a:p>
            <a:pPr marL="457200" lvl="1" indent="0">
              <a:spcBef>
                <a:spcPts val="600"/>
              </a:spcBef>
              <a:buNone/>
            </a:pPr>
            <a:endParaRPr lang="fr-FR" sz="1600" dirty="0"/>
          </a:p>
          <a:p>
            <a:pPr>
              <a:spcBef>
                <a:spcPts val="600"/>
              </a:spcBef>
              <a:buFont typeface="Wingdings" panose="05000000000000000000" pitchFamily="2" charset="2"/>
              <a:buChar char="ü"/>
            </a:pPr>
            <a:r>
              <a:rPr lang="fr-FR" sz="1600" b="1" dirty="0"/>
              <a:t>La démarche d’évaluation aura pour objectifs : </a:t>
            </a:r>
          </a:p>
          <a:p>
            <a:pPr lvl="1"/>
            <a:r>
              <a:rPr lang="fr-FR" sz="1600" dirty="0"/>
              <a:t>D’étudier l’effectivité du dispositif (fonctionnement régulier, représentativité effective des personnes et de leurs proches aidants…)</a:t>
            </a:r>
          </a:p>
          <a:p>
            <a:pPr lvl="1"/>
            <a:r>
              <a:rPr lang="fr-FR" sz="1600" dirty="0"/>
              <a:t>D’évaluer le niveau d’influence réel du dispositif dans la gouvernance</a:t>
            </a:r>
          </a:p>
          <a:p>
            <a:pPr lvl="1"/>
            <a:r>
              <a:rPr lang="fr-FR" sz="1600" dirty="0"/>
              <a:t>De mesurer les impacts du dispositif sur sa capacité à favoriser des échanges entre les parties prenantes et, le cas échéant, à prendre en charge les tensions qui pourraient survenir dans cet espace.</a:t>
            </a:r>
          </a:p>
          <a:p>
            <a:pPr lvl="1"/>
            <a:r>
              <a:rPr lang="fr-FR" sz="1600" dirty="0"/>
              <a:t>De mesurer les effets du dispositif sur la qualité de service rendu aux personnes, la qualité de l’organisation et la qualité de vie au travail.</a:t>
            </a:r>
          </a:p>
          <a:p>
            <a:pPr marL="0" indent="0">
              <a:buNone/>
            </a:pPr>
            <a:endParaRPr lang="fr-FR" dirty="0"/>
          </a:p>
          <a:p>
            <a:pPr>
              <a:spcBef>
                <a:spcPts val="600"/>
              </a:spcBef>
              <a:buFont typeface="Wingdings" panose="05000000000000000000" pitchFamily="2" charset="2"/>
              <a:buChar char="ü"/>
            </a:pPr>
            <a:r>
              <a:rPr lang="fr-FR" sz="1600" b="1" dirty="0"/>
              <a:t>La méthodologie devra être détaillé dans le projet et comporter les éléments suivants: </a:t>
            </a:r>
            <a:endParaRPr lang="fr-FR" sz="1600" dirty="0"/>
          </a:p>
          <a:p>
            <a:pPr lvl="1"/>
            <a:r>
              <a:rPr lang="fr-FR" sz="1600" dirty="0"/>
              <a:t>Quelles sont les questions évaluatives ? </a:t>
            </a:r>
          </a:p>
          <a:p>
            <a:pPr lvl="1"/>
            <a:r>
              <a:rPr lang="fr-FR" sz="1600" dirty="0"/>
              <a:t>Quel est le design général de l’évaluation ( évaluation avant/après, comparaison avec un groupe témoin, démarche qualitative ou quantitative…) ?</a:t>
            </a:r>
          </a:p>
          <a:p>
            <a:pPr lvl="1"/>
            <a:r>
              <a:rPr lang="fr-FR" sz="1600" dirty="0"/>
              <a:t>Quels sont les indicateurs retenus pour l’évaluation et quelles sont les modalités de recueil des données ?</a:t>
            </a:r>
          </a:p>
          <a:p>
            <a:pPr marL="0" indent="0">
              <a:buNone/>
            </a:pPr>
            <a:endParaRPr lang="fr-FR" dirty="0"/>
          </a:p>
        </p:txBody>
      </p:sp>
      <p:pic>
        <p:nvPicPr>
          <p:cNvPr id="5" name="Image 4">
            <a:extLst>
              <a:ext uri="{FF2B5EF4-FFF2-40B4-BE49-F238E27FC236}">
                <a16:creationId xmlns:a16="http://schemas.microsoft.com/office/drawing/2014/main" id="{03B7AFD5-1A0C-45DE-9C44-CBE785E351F6}"/>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876A892A-A5EB-4215-9691-1C8593205DF2}"/>
              </a:ext>
            </a:extLst>
          </p:cNvPr>
          <p:cNvSpPr>
            <a:spLocks noGrp="1"/>
          </p:cNvSpPr>
          <p:nvPr>
            <p:ph type="sldNum" sz="quarter" idx="14"/>
          </p:nvPr>
        </p:nvSpPr>
        <p:spPr/>
        <p:txBody>
          <a:bodyPr/>
          <a:lstStyle/>
          <a:p>
            <a:fld id="{9242190C-1718-4DF4-AE65-993259183895}" type="slidenum">
              <a:rPr lang="fr-FR" smtClean="0"/>
              <a:t>19</a:t>
            </a:fld>
            <a:endParaRPr lang="fr-FR"/>
          </a:p>
        </p:txBody>
      </p:sp>
    </p:spTree>
    <p:extLst>
      <p:ext uri="{BB962C8B-B14F-4D97-AF65-F5344CB8AC3E}">
        <p14:creationId xmlns:p14="http://schemas.microsoft.com/office/powerpoint/2010/main" val="237129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B8B25A3-AE44-49C8-8E87-E188BCF3EF0C}"/>
              </a:ext>
            </a:extLst>
          </p:cNvPr>
          <p:cNvSpPr>
            <a:spLocks noGrp="1"/>
          </p:cNvSpPr>
          <p:nvPr>
            <p:ph type="body" sz="quarter" idx="10"/>
            <p:custDataLst>
              <p:tags r:id="rId1"/>
            </p:custDataLst>
          </p:nvPr>
        </p:nvSpPr>
        <p:spPr/>
        <p:txBody>
          <a:bodyPr/>
          <a:lstStyle/>
          <a:p>
            <a:r>
              <a:rPr lang="fr-FR" dirty="0"/>
              <a:t>Sommaire</a:t>
            </a:r>
          </a:p>
        </p:txBody>
      </p:sp>
      <p:sp>
        <p:nvSpPr>
          <p:cNvPr id="7" name="Espace réservé du contenu 6">
            <a:extLst>
              <a:ext uri="{FF2B5EF4-FFF2-40B4-BE49-F238E27FC236}">
                <a16:creationId xmlns:a16="http://schemas.microsoft.com/office/drawing/2014/main" id="{D14ED36E-4D4E-47E1-A01D-6671224492CC}"/>
              </a:ext>
            </a:extLst>
          </p:cNvPr>
          <p:cNvSpPr>
            <a:spLocks noGrp="1"/>
          </p:cNvSpPr>
          <p:nvPr>
            <p:ph idx="1"/>
            <p:custDataLst>
              <p:tags r:id="rId2"/>
            </p:custDataLst>
          </p:nvPr>
        </p:nvSpPr>
        <p:spPr>
          <a:xfrm>
            <a:off x="454643" y="1311592"/>
            <a:ext cx="8474672" cy="4641669"/>
          </a:xfrm>
        </p:spPr>
        <p:txBody>
          <a:bodyPr>
            <a:normAutofit/>
          </a:bodyPr>
          <a:lstStyle/>
          <a:p>
            <a:pPr>
              <a:spcBef>
                <a:spcPts val="600"/>
              </a:spcBef>
              <a:spcAft>
                <a:spcPts val="1200"/>
              </a:spcAft>
              <a:buFont typeface="Wingdings" panose="05000000000000000000" pitchFamily="2" charset="2"/>
              <a:buChar char="ü"/>
            </a:pPr>
            <a:r>
              <a:rPr lang="fr-FR" sz="1600" b="1" dirty="0"/>
              <a:t>Préambule</a:t>
            </a:r>
            <a:r>
              <a:rPr lang="fr-FR" sz="1600" dirty="0"/>
              <a:t>………………………………………………………………………………Page 3</a:t>
            </a:r>
          </a:p>
          <a:p>
            <a:pPr>
              <a:spcBef>
                <a:spcPts val="600"/>
              </a:spcBef>
              <a:spcAft>
                <a:spcPts val="1200"/>
              </a:spcAft>
              <a:buFont typeface="Wingdings" panose="05000000000000000000" pitchFamily="2" charset="2"/>
              <a:buChar char="ü"/>
            </a:pPr>
            <a:r>
              <a:rPr lang="fr-FR" sz="1600" b="1" dirty="0"/>
              <a:t>L’appel à projets en bref</a:t>
            </a:r>
            <a:r>
              <a:rPr lang="fr-FR" sz="1600" dirty="0"/>
              <a:t>……………………………...……………………………..Page 6</a:t>
            </a:r>
          </a:p>
          <a:p>
            <a:pPr>
              <a:spcBef>
                <a:spcPts val="600"/>
              </a:spcBef>
              <a:spcAft>
                <a:spcPts val="1200"/>
              </a:spcAft>
              <a:buFont typeface="Wingdings" panose="05000000000000000000" pitchFamily="2" charset="2"/>
              <a:buChar char="ü"/>
            </a:pPr>
            <a:r>
              <a:rPr lang="fr-FR" sz="1600" b="1" dirty="0"/>
              <a:t>Les dispositifs de participation : enjeux et attendus</a:t>
            </a:r>
            <a:r>
              <a:rPr lang="fr-FR" sz="1600" dirty="0"/>
              <a:t>…………………………..Page 11</a:t>
            </a:r>
          </a:p>
          <a:p>
            <a:pPr>
              <a:spcBef>
                <a:spcPts val="600"/>
              </a:spcBef>
              <a:spcAft>
                <a:spcPts val="1200"/>
              </a:spcAft>
              <a:buFont typeface="Wingdings" panose="05000000000000000000" pitchFamily="2" charset="2"/>
              <a:buChar char="ü"/>
            </a:pPr>
            <a:r>
              <a:rPr lang="fr-FR" sz="1600" b="1" dirty="0"/>
              <a:t>Modalités de financement des projets et livrables</a:t>
            </a:r>
            <a:r>
              <a:rPr lang="fr-FR" sz="1600" dirty="0"/>
              <a:t>……………………………..Page 20</a:t>
            </a:r>
          </a:p>
          <a:p>
            <a:pPr>
              <a:spcBef>
                <a:spcPts val="600"/>
              </a:spcBef>
              <a:spcAft>
                <a:spcPts val="1200"/>
              </a:spcAft>
              <a:buFont typeface="Wingdings" panose="05000000000000000000" pitchFamily="2" charset="2"/>
              <a:buChar char="ü"/>
            </a:pPr>
            <a:r>
              <a:rPr lang="fr-FR" sz="1600" b="1" dirty="0"/>
              <a:t>Les critères d’éligibilité</a:t>
            </a:r>
            <a:r>
              <a:rPr lang="fr-FR" sz="1600" dirty="0"/>
              <a:t>………...……………………………………………………Page 26</a:t>
            </a:r>
          </a:p>
          <a:p>
            <a:pPr>
              <a:spcBef>
                <a:spcPts val="600"/>
              </a:spcBef>
              <a:spcAft>
                <a:spcPts val="1200"/>
              </a:spcAft>
              <a:buFont typeface="Wingdings" panose="05000000000000000000" pitchFamily="2" charset="2"/>
              <a:buChar char="ü"/>
            </a:pPr>
            <a:r>
              <a:rPr lang="fr-FR" sz="1600" b="1" dirty="0"/>
              <a:t>Les critères de sélection des projets éligibles</a:t>
            </a:r>
            <a:r>
              <a:rPr lang="fr-FR" sz="1600" dirty="0"/>
              <a:t>….………………………………Page 29</a:t>
            </a:r>
          </a:p>
          <a:p>
            <a:pPr>
              <a:spcBef>
                <a:spcPts val="600"/>
              </a:spcBef>
              <a:spcAft>
                <a:spcPts val="1200"/>
              </a:spcAft>
              <a:buFont typeface="Wingdings" panose="05000000000000000000" pitchFamily="2" charset="2"/>
              <a:buChar char="ü"/>
            </a:pPr>
            <a:r>
              <a:rPr lang="fr-FR" sz="1600" b="1" dirty="0"/>
              <a:t>Les éléments constitutifs du dossier de candidature</a:t>
            </a:r>
            <a:r>
              <a:rPr lang="fr-FR" sz="1600" dirty="0"/>
              <a:t>…………………………Page 33</a:t>
            </a:r>
            <a:r>
              <a:rPr lang="fr-FR" sz="1600" b="1" dirty="0"/>
              <a:t> </a:t>
            </a:r>
          </a:p>
          <a:p>
            <a:pPr>
              <a:spcBef>
                <a:spcPts val="600"/>
              </a:spcBef>
              <a:spcAft>
                <a:spcPts val="1200"/>
              </a:spcAft>
              <a:buFont typeface="Wingdings" panose="05000000000000000000" pitchFamily="2" charset="2"/>
              <a:buChar char="ü"/>
            </a:pPr>
            <a:r>
              <a:rPr lang="fr-FR" sz="1600" b="1" dirty="0"/>
              <a:t>Déposer un projet : modalités et calendrier</a:t>
            </a:r>
            <a:r>
              <a:rPr lang="fr-FR" sz="1600" dirty="0"/>
              <a:t>……………………………............Page 36</a:t>
            </a:r>
          </a:p>
          <a:p>
            <a:pPr>
              <a:spcBef>
                <a:spcPts val="600"/>
              </a:spcBef>
              <a:spcAft>
                <a:spcPts val="1200"/>
              </a:spcAft>
              <a:buFont typeface="Wingdings" panose="05000000000000000000" pitchFamily="2" charset="2"/>
              <a:buChar char="ü"/>
            </a:pPr>
            <a:r>
              <a:rPr lang="fr-FR" sz="1600" b="1" dirty="0"/>
              <a:t>Information et contact</a:t>
            </a:r>
            <a:r>
              <a:rPr lang="fr-FR" sz="1600" dirty="0"/>
              <a:t>……………………………………………………………....Page 40</a:t>
            </a:r>
          </a:p>
          <a:p>
            <a:pPr>
              <a:spcBef>
                <a:spcPts val="600"/>
              </a:spcBef>
              <a:spcAft>
                <a:spcPts val="1200"/>
              </a:spcAft>
              <a:buFont typeface="Wingdings" panose="05000000000000000000" pitchFamily="2" charset="2"/>
              <a:buChar char="ü"/>
            </a:pPr>
            <a:endParaRPr lang="fr-FR" sz="1600" dirty="0"/>
          </a:p>
          <a:p>
            <a:pPr>
              <a:spcBef>
                <a:spcPts val="600"/>
              </a:spcBef>
              <a:spcAft>
                <a:spcPts val="1200"/>
              </a:spcAft>
              <a:buFont typeface="Wingdings" panose="05000000000000000000" pitchFamily="2" charset="2"/>
              <a:buChar char="ü"/>
            </a:pPr>
            <a:endParaRPr lang="fr-FR" sz="1600" b="1" dirty="0"/>
          </a:p>
          <a:p>
            <a:endParaRPr lang="fr-FR" dirty="0"/>
          </a:p>
        </p:txBody>
      </p:sp>
      <p:sp>
        <p:nvSpPr>
          <p:cNvPr id="2" name="Espace réservé du numéro de diapositive 1">
            <a:extLst>
              <a:ext uri="{FF2B5EF4-FFF2-40B4-BE49-F238E27FC236}">
                <a16:creationId xmlns:a16="http://schemas.microsoft.com/office/drawing/2014/main" id="{8041597A-A70B-4696-BB73-4E63DDEF7449}"/>
              </a:ext>
            </a:extLst>
          </p:cNvPr>
          <p:cNvSpPr>
            <a:spLocks noGrp="1"/>
          </p:cNvSpPr>
          <p:nvPr>
            <p:ph type="sldNum" sz="quarter" idx="14"/>
          </p:nvPr>
        </p:nvSpPr>
        <p:spPr/>
        <p:txBody>
          <a:bodyPr/>
          <a:lstStyle/>
          <a:p>
            <a:fld id="{9242190C-1718-4DF4-AE65-993259183895}" type="slidenum">
              <a:rPr lang="fr-FR" smtClean="0"/>
              <a:t>2</a:t>
            </a:fld>
            <a:endParaRPr lang="fr-FR"/>
          </a:p>
        </p:txBody>
      </p:sp>
      <p:pic>
        <p:nvPicPr>
          <p:cNvPr id="6" name="Image 5">
            <a:extLst>
              <a:ext uri="{FF2B5EF4-FFF2-40B4-BE49-F238E27FC236}">
                <a16:creationId xmlns:a16="http://schemas.microsoft.com/office/drawing/2014/main" id="{F562E9CE-05F5-44BF-861D-D92F33D46AB6}"/>
              </a:ext>
            </a:extLst>
          </p:cNvPr>
          <p:cNvPicPr>
            <a:picLocks noChangeAspect="1"/>
          </p:cNvPicPr>
          <p:nvPr/>
        </p:nvPicPr>
        <p:blipFill>
          <a:blip r:embed="rId4"/>
          <a:stretch>
            <a:fillRect/>
          </a:stretch>
        </p:blipFill>
        <p:spPr>
          <a:xfrm>
            <a:off x="3893866" y="6332523"/>
            <a:ext cx="476316" cy="419158"/>
          </a:xfrm>
          <a:prstGeom prst="rect">
            <a:avLst/>
          </a:prstGeom>
        </p:spPr>
      </p:pic>
    </p:spTree>
    <p:extLst>
      <p:ext uri="{BB962C8B-B14F-4D97-AF65-F5344CB8AC3E}">
        <p14:creationId xmlns:p14="http://schemas.microsoft.com/office/powerpoint/2010/main" val="238142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7C820A-1DAB-486E-AEE3-EF5DBFA67D4F}"/>
              </a:ext>
            </a:extLst>
          </p:cNvPr>
          <p:cNvSpPr>
            <a:spLocks noGrp="1"/>
          </p:cNvSpPr>
          <p:nvPr>
            <p:ph type="body" sz="quarter" idx="10"/>
            <p:custDataLst>
              <p:tags r:id="rId1"/>
            </p:custDataLst>
          </p:nvPr>
        </p:nvSpPr>
        <p:spPr>
          <a:xfrm>
            <a:off x="2130804" y="3226609"/>
            <a:ext cx="6412995" cy="1424650"/>
          </a:xfrm>
        </p:spPr>
        <p:txBody>
          <a:bodyPr/>
          <a:lstStyle/>
          <a:p>
            <a:r>
              <a:rPr lang="fr-FR" dirty="0"/>
              <a:t>Modalités de financement des projets et livrables</a:t>
            </a:r>
          </a:p>
        </p:txBody>
      </p:sp>
    </p:spTree>
    <p:extLst>
      <p:ext uri="{BB962C8B-B14F-4D97-AF65-F5344CB8AC3E}">
        <p14:creationId xmlns:p14="http://schemas.microsoft.com/office/powerpoint/2010/main" val="253535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7A71FB-38EF-4307-9DB9-A5879C7DFE16}"/>
              </a:ext>
            </a:extLst>
          </p:cNvPr>
          <p:cNvSpPr>
            <a:spLocks noGrp="1"/>
          </p:cNvSpPr>
          <p:nvPr>
            <p:ph type="body" sz="quarter" idx="10"/>
            <p:custDataLst>
              <p:tags r:id="rId1"/>
            </p:custDataLst>
          </p:nvPr>
        </p:nvSpPr>
        <p:spPr/>
        <p:txBody>
          <a:bodyPr/>
          <a:lstStyle/>
          <a:p>
            <a:r>
              <a:rPr lang="fr-FR" dirty="0"/>
              <a:t>La configuration des projets finançables (1/2)</a:t>
            </a:r>
          </a:p>
        </p:txBody>
      </p:sp>
      <p:sp>
        <p:nvSpPr>
          <p:cNvPr id="4" name="Espace réservé du contenu 3">
            <a:extLst>
              <a:ext uri="{FF2B5EF4-FFF2-40B4-BE49-F238E27FC236}">
                <a16:creationId xmlns:a16="http://schemas.microsoft.com/office/drawing/2014/main" id="{5245CD33-8656-4DB2-B9D6-662CA63EB625}"/>
              </a:ext>
            </a:extLst>
          </p:cNvPr>
          <p:cNvSpPr>
            <a:spLocks noGrp="1"/>
          </p:cNvSpPr>
          <p:nvPr>
            <p:ph idx="1"/>
            <p:custDataLst>
              <p:tags r:id="rId2"/>
            </p:custDataLst>
          </p:nvPr>
        </p:nvSpPr>
        <p:spPr>
          <a:xfrm>
            <a:off x="49237" y="871920"/>
            <a:ext cx="9045526" cy="5647453"/>
          </a:xfrm>
        </p:spPr>
        <p:txBody>
          <a:bodyPr>
            <a:normAutofit/>
          </a:bodyPr>
          <a:lstStyle/>
          <a:p>
            <a:pPr>
              <a:buFont typeface="Wingdings" panose="05000000000000000000" pitchFamily="2" charset="2"/>
              <a:buChar char="ü"/>
            </a:pPr>
            <a:r>
              <a:rPr lang="fr-FR" b="1" dirty="0"/>
              <a:t>Le porteur </a:t>
            </a:r>
            <a:r>
              <a:rPr lang="fr-FR" dirty="0"/>
              <a:t>: </a:t>
            </a:r>
          </a:p>
          <a:p>
            <a:pPr lvl="1"/>
            <a:r>
              <a:rPr lang="fr-FR" dirty="0"/>
              <a:t>Un établissement, un gestionnaire d’établissements d’ampleur locale ou régionale, </a:t>
            </a:r>
            <a:r>
              <a:rPr lang="fr-FR" dirty="0">
                <a:highlight>
                  <a:srgbClr val="FFFFFF"/>
                </a:highlight>
              </a:rPr>
              <a:t>une collectivité territoriale gestionnaire d’établissements. Un organisme d’envergure nationale représentant de gestionnaires d’établissements peut candidater, à la condition que des e</a:t>
            </a:r>
            <a:r>
              <a:rPr lang="fr-FR" dirty="0"/>
              <a:t>xpérimentations soient réalisées au niveau local.</a:t>
            </a:r>
          </a:p>
          <a:p>
            <a:pPr lvl="1"/>
            <a:r>
              <a:rPr lang="fr-FR" dirty="0"/>
              <a:t>Périmètre : Dispositif de participation s’inscrivant dans le champ des ESMS concourant à </a:t>
            </a:r>
            <a:r>
              <a:rPr lang="fr-FR" b="1" dirty="0"/>
              <a:t>accompagner et accueillir des personnes âgées en perte d’autonomie ou en situation de handicap vivant en établissement. </a:t>
            </a:r>
          </a:p>
          <a:p>
            <a:pPr lvl="1"/>
            <a:r>
              <a:rPr lang="fr-FR" dirty="0"/>
              <a:t>Des partenariats sont possibles entre plusieurs établissements, mais il sera nécessaire de désigner un chef de file porteur du projet</a:t>
            </a:r>
          </a:p>
          <a:p>
            <a:pPr lvl="1"/>
            <a:r>
              <a:rPr lang="fr-FR" b="1" dirty="0">
                <a:solidFill>
                  <a:srgbClr val="FF0000"/>
                </a:solidFill>
              </a:rPr>
              <a:t>Exclus : </a:t>
            </a:r>
            <a:r>
              <a:rPr lang="fr-FR" dirty="0">
                <a:solidFill>
                  <a:srgbClr val="FF0000"/>
                </a:solidFill>
              </a:rPr>
              <a:t>ESMS ou représentant d’ESMS n’intervenant pas directement auprès des personnes vivant en établissement  ; ESMS n’intervenant qu’à court terme ou de manière ponctuelle auprès des personnes concernées ; projets d’habitat inclusif (avec une invitation le cas échéant à mobiliser l’aide à la vie partagée) ; producteur de solutions numériques ou technologiques… </a:t>
            </a:r>
          </a:p>
          <a:p>
            <a:pPr marL="457200" lvl="1" indent="0">
              <a:buNone/>
            </a:pPr>
            <a:endParaRPr lang="fr-FR" b="1" dirty="0">
              <a:solidFill>
                <a:srgbClr val="FF0000"/>
              </a:solidFill>
            </a:endParaRPr>
          </a:p>
          <a:p>
            <a:pPr>
              <a:buFont typeface="Wingdings" panose="05000000000000000000" pitchFamily="2" charset="2"/>
              <a:buChar char="ü"/>
            </a:pPr>
            <a:r>
              <a:rPr lang="fr-FR" b="1" dirty="0"/>
              <a:t>Un objet précis : dispositif de participation des personnes et de leurs aidants</a:t>
            </a:r>
          </a:p>
          <a:p>
            <a:pPr lvl="1"/>
            <a:r>
              <a:rPr lang="fr-FR" dirty="0"/>
              <a:t>Libre dans sa forme et son organisation </a:t>
            </a:r>
          </a:p>
          <a:p>
            <a:pPr lvl="1"/>
            <a:r>
              <a:rPr lang="fr-FR" dirty="0"/>
              <a:t>Un « espace » d’échanges entre les parties prenantes (personnes, aidants, professionnels…) </a:t>
            </a:r>
          </a:p>
          <a:p>
            <a:pPr lvl="1"/>
            <a:r>
              <a:rPr lang="fr-FR" dirty="0"/>
              <a:t>Une recherche de </a:t>
            </a:r>
            <a:r>
              <a:rPr lang="fr-FR" b="1" dirty="0"/>
              <a:t>représentativité </a:t>
            </a:r>
            <a:r>
              <a:rPr lang="fr-FR" dirty="0"/>
              <a:t>des personnes et de leurs proches aidants dans leur diversité</a:t>
            </a:r>
          </a:p>
          <a:p>
            <a:pPr lvl="1"/>
            <a:r>
              <a:rPr lang="fr-FR" dirty="0"/>
              <a:t>Une recherche de </a:t>
            </a:r>
            <a:r>
              <a:rPr lang="fr-FR" b="1" dirty="0"/>
              <a:t>pouvoir d’influence réel</a:t>
            </a:r>
            <a:r>
              <a:rPr lang="fr-FR" dirty="0"/>
              <a:t> sur le fonctionnement de l’établissement</a:t>
            </a:r>
          </a:p>
          <a:p>
            <a:pPr lvl="1"/>
            <a:r>
              <a:rPr lang="fr-FR" b="1" dirty="0">
                <a:solidFill>
                  <a:srgbClr val="FF0000"/>
                </a:solidFill>
              </a:rPr>
              <a:t>Exclus </a:t>
            </a:r>
            <a:r>
              <a:rPr lang="fr-FR" dirty="0">
                <a:solidFill>
                  <a:srgbClr val="FF0000"/>
                </a:solidFill>
              </a:rPr>
              <a:t>: projet de plateforme et/ou d’application numérique, sauf s’il s’agit d’un moyen de communication et de participation parmi d’autres, projet de questionnaire relatif à la satisfaction ou autre forme de dispositif d’enquête n’impliquant pas une participation active des personnes. </a:t>
            </a:r>
          </a:p>
          <a:p>
            <a:pPr lvl="1">
              <a:buFont typeface="Wingdings" panose="05000000000000000000" pitchFamily="2" charset="2"/>
              <a:buChar char="ü"/>
            </a:pPr>
            <a:endParaRPr lang="fr-FR" sz="600" b="1" dirty="0">
              <a:solidFill>
                <a:srgbClr val="FF0000"/>
              </a:solidFill>
            </a:endParaRPr>
          </a:p>
          <a:p>
            <a:pPr marL="457200" lvl="1" indent="0">
              <a:buNone/>
            </a:pPr>
            <a:endParaRPr lang="fr-FR" sz="600" b="1" dirty="0"/>
          </a:p>
          <a:p>
            <a:pPr lvl="1">
              <a:buFont typeface="Wingdings" panose="05000000000000000000" pitchFamily="2" charset="2"/>
              <a:buChar char="ü"/>
            </a:pPr>
            <a:endParaRPr lang="fr-FR" dirty="0"/>
          </a:p>
          <a:p>
            <a:pPr lvl="1">
              <a:buFont typeface="Wingdings" panose="05000000000000000000" pitchFamily="2" charset="2"/>
              <a:buChar char="ü"/>
            </a:pPr>
            <a:endParaRPr lang="fr-FR" dirty="0"/>
          </a:p>
          <a:p>
            <a:pPr lvl="1"/>
            <a:endParaRPr lang="fr-FR" dirty="0"/>
          </a:p>
          <a:p>
            <a:endParaRPr lang="fr-FR" dirty="0"/>
          </a:p>
        </p:txBody>
      </p:sp>
      <p:pic>
        <p:nvPicPr>
          <p:cNvPr id="5" name="Image 4">
            <a:extLst>
              <a:ext uri="{FF2B5EF4-FFF2-40B4-BE49-F238E27FC236}">
                <a16:creationId xmlns:a16="http://schemas.microsoft.com/office/drawing/2014/main" id="{46DB66EE-B21A-444C-B7DC-2772CC8C74A2}"/>
              </a:ext>
            </a:extLst>
          </p:cNvPr>
          <p:cNvPicPr>
            <a:picLocks noChangeAspect="1"/>
          </p:cNvPicPr>
          <p:nvPr/>
        </p:nvPicPr>
        <p:blipFill>
          <a:blip r:embed="rId4"/>
          <a:stretch>
            <a:fillRect/>
          </a:stretch>
        </p:blipFill>
        <p:spPr>
          <a:xfrm>
            <a:off x="3893866" y="6346689"/>
            <a:ext cx="476316" cy="419158"/>
          </a:xfrm>
          <a:prstGeom prst="rect">
            <a:avLst/>
          </a:prstGeom>
        </p:spPr>
      </p:pic>
      <p:sp>
        <p:nvSpPr>
          <p:cNvPr id="6" name="Espace réservé du numéro de diapositive 5">
            <a:extLst>
              <a:ext uri="{FF2B5EF4-FFF2-40B4-BE49-F238E27FC236}">
                <a16:creationId xmlns:a16="http://schemas.microsoft.com/office/drawing/2014/main" id="{3E4F2A81-9B6D-4535-AF51-240D22F62F93}"/>
              </a:ext>
            </a:extLst>
          </p:cNvPr>
          <p:cNvSpPr>
            <a:spLocks noGrp="1"/>
          </p:cNvSpPr>
          <p:nvPr>
            <p:ph type="sldNum" sz="quarter" idx="14"/>
          </p:nvPr>
        </p:nvSpPr>
        <p:spPr/>
        <p:txBody>
          <a:bodyPr/>
          <a:lstStyle/>
          <a:p>
            <a:fld id="{9242190C-1718-4DF4-AE65-993259183895}" type="slidenum">
              <a:rPr lang="fr-FR" smtClean="0"/>
              <a:t>21</a:t>
            </a:fld>
            <a:endParaRPr lang="fr-FR"/>
          </a:p>
        </p:txBody>
      </p:sp>
    </p:spTree>
    <p:extLst>
      <p:ext uri="{BB962C8B-B14F-4D97-AF65-F5344CB8AC3E}">
        <p14:creationId xmlns:p14="http://schemas.microsoft.com/office/powerpoint/2010/main" val="149261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7A71FB-38EF-4307-9DB9-A5879C7DFE16}"/>
              </a:ext>
            </a:extLst>
          </p:cNvPr>
          <p:cNvSpPr>
            <a:spLocks noGrp="1"/>
          </p:cNvSpPr>
          <p:nvPr>
            <p:ph type="body" sz="quarter" idx="10"/>
            <p:custDataLst>
              <p:tags r:id="rId1"/>
            </p:custDataLst>
          </p:nvPr>
        </p:nvSpPr>
        <p:spPr/>
        <p:txBody>
          <a:bodyPr/>
          <a:lstStyle/>
          <a:p>
            <a:r>
              <a:rPr lang="fr-FR" dirty="0"/>
              <a:t>La configuration des projets finançables (2/2)</a:t>
            </a:r>
          </a:p>
        </p:txBody>
      </p:sp>
      <p:sp>
        <p:nvSpPr>
          <p:cNvPr id="4" name="Espace réservé du contenu 3">
            <a:extLst>
              <a:ext uri="{FF2B5EF4-FFF2-40B4-BE49-F238E27FC236}">
                <a16:creationId xmlns:a16="http://schemas.microsoft.com/office/drawing/2014/main" id="{5245CD33-8656-4DB2-B9D6-662CA63EB625}"/>
              </a:ext>
            </a:extLst>
          </p:cNvPr>
          <p:cNvSpPr>
            <a:spLocks noGrp="1"/>
          </p:cNvSpPr>
          <p:nvPr>
            <p:ph idx="1"/>
            <p:custDataLst>
              <p:tags r:id="rId2"/>
            </p:custDataLst>
          </p:nvPr>
        </p:nvSpPr>
        <p:spPr>
          <a:xfrm>
            <a:off x="228599" y="1047327"/>
            <a:ext cx="8866163" cy="5206244"/>
          </a:xfrm>
        </p:spPr>
        <p:txBody>
          <a:bodyPr>
            <a:normAutofit/>
          </a:bodyPr>
          <a:lstStyle/>
          <a:p>
            <a:pPr lvl="1">
              <a:buFont typeface="Wingdings" panose="05000000000000000000" pitchFamily="2" charset="2"/>
              <a:buChar char="ü"/>
            </a:pPr>
            <a:endParaRPr lang="fr-FR" sz="600" b="1" dirty="0">
              <a:solidFill>
                <a:srgbClr val="FF0000"/>
              </a:solidFill>
            </a:endParaRPr>
          </a:p>
          <a:p>
            <a:pPr>
              <a:buFont typeface="Wingdings" panose="05000000000000000000" pitchFamily="2" charset="2"/>
              <a:buChar char="ü"/>
            </a:pPr>
            <a:r>
              <a:rPr lang="fr-FR" b="1" dirty="0"/>
              <a:t>Un ou des terrains d’expérimentation bien identifiés dès le dépôt du projet </a:t>
            </a:r>
          </a:p>
          <a:p>
            <a:pPr lvl="1"/>
            <a:r>
              <a:rPr lang="fr-FR" dirty="0"/>
              <a:t>Possibilité d’expérimenter au sein d’un ou plusieurs établissements pour un même projet</a:t>
            </a:r>
          </a:p>
          <a:p>
            <a:pPr lvl="1"/>
            <a:r>
              <a:rPr lang="fr-FR" dirty="0"/>
              <a:t>Possibilité d’un portage par une structure de dimensionnement national à condition que les établissements expérimentateurs au sein de ou représenté par cet organisme soient clairement identifiés.</a:t>
            </a:r>
          </a:p>
          <a:p>
            <a:pPr marL="457200" lvl="1" indent="0">
              <a:buNone/>
            </a:pPr>
            <a:endParaRPr lang="fr-FR" sz="600" b="1" dirty="0"/>
          </a:p>
          <a:p>
            <a:pPr>
              <a:buFont typeface="Wingdings" panose="05000000000000000000" pitchFamily="2" charset="2"/>
              <a:buChar char="ü"/>
            </a:pPr>
            <a:r>
              <a:rPr lang="fr-FR" b="1" dirty="0"/>
              <a:t>Le recours à des compétences de design social envisageable pour la conception et le déploiement du dispositif </a:t>
            </a:r>
          </a:p>
          <a:p>
            <a:pPr lvl="1"/>
            <a:r>
              <a:rPr lang="fr-FR" dirty="0"/>
              <a:t>Non-obligatoire, possibilité de recourir au recrutement d’un personnel temporaire ou à une prestation de conseil</a:t>
            </a:r>
          </a:p>
          <a:p>
            <a:pPr lvl="1"/>
            <a:endParaRPr lang="fr-FR" b="1" dirty="0"/>
          </a:p>
          <a:p>
            <a:pPr>
              <a:buFont typeface="Wingdings" panose="05000000000000000000" pitchFamily="2" charset="2"/>
              <a:buChar char="ü"/>
            </a:pPr>
            <a:r>
              <a:rPr lang="fr-FR" b="1" dirty="0"/>
              <a:t>Un temps de formation et de sensibilisation à la participation encouragé dans la démarche de conception </a:t>
            </a:r>
          </a:p>
          <a:p>
            <a:pPr>
              <a:buFont typeface="Wingdings" panose="05000000000000000000" pitchFamily="2" charset="2"/>
              <a:buChar char="ü"/>
            </a:pPr>
            <a:endParaRPr lang="fr-FR" b="1" dirty="0"/>
          </a:p>
          <a:p>
            <a:pPr>
              <a:buFont typeface="Wingdings" panose="05000000000000000000" pitchFamily="2" charset="2"/>
              <a:buChar char="ü"/>
            </a:pPr>
            <a:r>
              <a:rPr lang="fr-FR" b="1" dirty="0"/>
              <a:t>Une phase d’évaluation obligatoire </a:t>
            </a:r>
          </a:p>
          <a:p>
            <a:pPr lvl="1"/>
            <a:r>
              <a:rPr lang="fr-FR" dirty="0"/>
              <a:t>Évaluation réalisée par </a:t>
            </a:r>
            <a:r>
              <a:rPr lang="fr-FR" b="1" dirty="0"/>
              <a:t>un intervenant externe </a:t>
            </a:r>
            <a:r>
              <a:rPr lang="fr-FR" dirty="0"/>
              <a:t>identifié dans le projet déposé (prestataire, laboratoire de recherche, etc.)</a:t>
            </a:r>
          </a:p>
          <a:p>
            <a:pPr lvl="1"/>
            <a:r>
              <a:rPr lang="fr-FR" dirty="0"/>
              <a:t>Une méthodologie d’évaluation détaillée</a:t>
            </a:r>
          </a:p>
          <a:p>
            <a:pPr lvl="1">
              <a:buFont typeface="Wingdings" panose="05000000000000000000" pitchFamily="2" charset="2"/>
              <a:buChar char="ü"/>
            </a:pPr>
            <a:endParaRPr lang="fr-FR" dirty="0"/>
          </a:p>
          <a:p>
            <a:pPr lvl="1">
              <a:buFont typeface="Wingdings" panose="05000000000000000000" pitchFamily="2" charset="2"/>
              <a:buChar char="ü"/>
            </a:pPr>
            <a:endParaRPr lang="fr-FR" dirty="0"/>
          </a:p>
          <a:p>
            <a:pPr lvl="1"/>
            <a:endParaRPr lang="fr-FR" dirty="0"/>
          </a:p>
          <a:p>
            <a:endParaRPr lang="fr-FR" dirty="0"/>
          </a:p>
        </p:txBody>
      </p:sp>
      <p:pic>
        <p:nvPicPr>
          <p:cNvPr id="5" name="Image 4">
            <a:extLst>
              <a:ext uri="{FF2B5EF4-FFF2-40B4-BE49-F238E27FC236}">
                <a16:creationId xmlns:a16="http://schemas.microsoft.com/office/drawing/2014/main" id="{2B7F92DC-DE82-4339-BF0F-2A4271886568}"/>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35C6F2C5-0A83-49E9-B667-609CD3AC023A}"/>
              </a:ext>
            </a:extLst>
          </p:cNvPr>
          <p:cNvSpPr>
            <a:spLocks noGrp="1"/>
          </p:cNvSpPr>
          <p:nvPr>
            <p:ph type="sldNum" sz="quarter" idx="14"/>
          </p:nvPr>
        </p:nvSpPr>
        <p:spPr/>
        <p:txBody>
          <a:bodyPr/>
          <a:lstStyle/>
          <a:p>
            <a:fld id="{9242190C-1718-4DF4-AE65-993259183895}" type="slidenum">
              <a:rPr lang="fr-FR" smtClean="0"/>
              <a:t>22</a:t>
            </a:fld>
            <a:endParaRPr lang="fr-FR"/>
          </a:p>
        </p:txBody>
      </p:sp>
    </p:spTree>
    <p:extLst>
      <p:ext uri="{BB962C8B-B14F-4D97-AF65-F5344CB8AC3E}">
        <p14:creationId xmlns:p14="http://schemas.microsoft.com/office/powerpoint/2010/main" val="402919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3A84FB-8618-459E-9B31-437561EE5A33}"/>
              </a:ext>
            </a:extLst>
          </p:cNvPr>
          <p:cNvSpPr>
            <a:spLocks noGrp="1"/>
          </p:cNvSpPr>
          <p:nvPr>
            <p:ph type="body" sz="quarter" idx="10"/>
            <p:custDataLst>
              <p:tags r:id="rId1"/>
            </p:custDataLst>
          </p:nvPr>
        </p:nvSpPr>
        <p:spPr/>
        <p:txBody>
          <a:bodyPr/>
          <a:lstStyle/>
          <a:p>
            <a:r>
              <a:rPr lang="fr-FR" dirty="0"/>
              <a:t>Organisation et financement des projets</a:t>
            </a:r>
          </a:p>
        </p:txBody>
      </p:sp>
      <p:sp>
        <p:nvSpPr>
          <p:cNvPr id="4" name="Espace réservé du contenu 3">
            <a:extLst>
              <a:ext uri="{FF2B5EF4-FFF2-40B4-BE49-F238E27FC236}">
                <a16:creationId xmlns:a16="http://schemas.microsoft.com/office/drawing/2014/main" id="{8839E8D6-9C77-4A00-9D02-78027007F2BB}"/>
              </a:ext>
            </a:extLst>
          </p:cNvPr>
          <p:cNvSpPr>
            <a:spLocks noGrp="1"/>
          </p:cNvSpPr>
          <p:nvPr>
            <p:ph idx="1"/>
            <p:custDataLst>
              <p:tags r:id="rId2"/>
            </p:custDataLst>
          </p:nvPr>
        </p:nvSpPr>
        <p:spPr>
          <a:xfrm>
            <a:off x="180447" y="904875"/>
            <a:ext cx="8820678" cy="5953125"/>
          </a:xfrm>
        </p:spPr>
        <p:txBody>
          <a:bodyPr>
            <a:normAutofit fontScale="92500" lnSpcReduction="20000"/>
          </a:bodyPr>
          <a:lstStyle/>
          <a:p>
            <a:pPr>
              <a:buFont typeface="Wingdings" panose="05000000000000000000" pitchFamily="2" charset="2"/>
              <a:buChar char="ü"/>
            </a:pPr>
            <a:r>
              <a:rPr lang="fr-FR" b="1" dirty="0"/>
              <a:t>Un projet qui comporte 3 phases : </a:t>
            </a:r>
          </a:p>
          <a:p>
            <a:pPr lvl="1"/>
            <a:r>
              <a:rPr lang="fr-FR" b="1" dirty="0"/>
              <a:t>Conception, modélisation et déploiement </a:t>
            </a:r>
            <a:r>
              <a:rPr lang="fr-FR" dirty="0"/>
              <a:t>du dispositif</a:t>
            </a:r>
          </a:p>
          <a:p>
            <a:pPr lvl="1"/>
            <a:r>
              <a:rPr lang="fr-FR" b="1" dirty="0"/>
              <a:t>Fonctionnement effectif </a:t>
            </a:r>
            <a:r>
              <a:rPr lang="fr-FR" dirty="0"/>
              <a:t>du dispositif </a:t>
            </a:r>
          </a:p>
          <a:p>
            <a:pPr lvl="1"/>
            <a:r>
              <a:rPr lang="fr-FR" b="1" dirty="0"/>
              <a:t>Évaluation du dispositif </a:t>
            </a:r>
            <a:r>
              <a:rPr lang="fr-FR" dirty="0"/>
              <a:t>(réalisée pour l’essentiel en simultané des deux phases précédentes). </a:t>
            </a:r>
          </a:p>
          <a:p>
            <a:pPr marL="457200" lvl="1" indent="0">
              <a:buNone/>
            </a:pPr>
            <a:endParaRPr lang="fr-FR" dirty="0"/>
          </a:p>
          <a:p>
            <a:pPr>
              <a:spcBef>
                <a:spcPts val="600"/>
              </a:spcBef>
              <a:buFont typeface="Wingdings" panose="05000000000000000000" pitchFamily="2" charset="2"/>
              <a:buChar char="ü"/>
            </a:pPr>
            <a:r>
              <a:rPr lang="fr-FR" b="1" dirty="0"/>
              <a:t>Durée </a:t>
            </a:r>
            <a:r>
              <a:rPr lang="fr-FR" dirty="0"/>
              <a:t>des projets : </a:t>
            </a:r>
            <a:r>
              <a:rPr lang="fr-FR" b="1" dirty="0"/>
              <a:t>de 24 à 30 mois dont :</a:t>
            </a:r>
            <a:endParaRPr lang="fr-FR" dirty="0"/>
          </a:p>
          <a:p>
            <a:pPr lvl="1"/>
            <a:r>
              <a:rPr lang="fr-FR" b="1" dirty="0"/>
              <a:t>6 mois minimum pour la phase de conception et de déploiement</a:t>
            </a:r>
          </a:p>
          <a:p>
            <a:pPr lvl="1"/>
            <a:r>
              <a:rPr lang="fr-FR" b="1" dirty="0"/>
              <a:t>12 mois minimum de fonctionnement effectif </a:t>
            </a:r>
          </a:p>
          <a:p>
            <a:pPr lvl="1"/>
            <a:r>
              <a:rPr lang="fr-FR" b="1" dirty="0"/>
              <a:t>Un temps significatif pour l’évaluation et la finalisation des livrables </a:t>
            </a:r>
          </a:p>
          <a:p>
            <a:pPr lvl="1"/>
            <a:endParaRPr lang="fr-FR" b="1" dirty="0"/>
          </a:p>
          <a:p>
            <a:pPr>
              <a:spcBef>
                <a:spcPts val="600"/>
              </a:spcBef>
              <a:buFont typeface="Wingdings" panose="05000000000000000000" pitchFamily="2" charset="2"/>
              <a:buChar char="ü"/>
            </a:pPr>
            <a:r>
              <a:rPr lang="fr-FR" dirty="0"/>
              <a:t>L’aide de la CNSA : </a:t>
            </a:r>
          </a:p>
          <a:p>
            <a:pPr lvl="1"/>
            <a:r>
              <a:rPr lang="fr-FR" b="1" dirty="0"/>
              <a:t>Montant maximal de la subvention accordée : </a:t>
            </a:r>
            <a:r>
              <a:rPr lang="fr-FR" b="1" dirty="0">
                <a:highlight>
                  <a:srgbClr val="FFFFFF"/>
                </a:highlight>
              </a:rPr>
              <a:t>240 000 </a:t>
            </a:r>
            <a:r>
              <a:rPr lang="fr-FR" b="1" dirty="0"/>
              <a:t>euros</a:t>
            </a:r>
          </a:p>
          <a:p>
            <a:pPr lvl="1"/>
            <a:r>
              <a:rPr lang="fr-FR" b="1" dirty="0"/>
              <a:t>Contribution maximale de la subvention CNSA au coût total du projet :                                 </a:t>
            </a:r>
          </a:p>
          <a:p>
            <a:pPr lvl="2">
              <a:buFont typeface="Courier New" panose="02070309020205020404" pitchFamily="49" charset="0"/>
              <a:buChar char="o"/>
            </a:pPr>
            <a:r>
              <a:rPr lang="fr-FR" dirty="0"/>
              <a:t>80 % si le porteur est un organisme à but non lucratif</a:t>
            </a:r>
          </a:p>
          <a:p>
            <a:pPr lvl="2">
              <a:buFont typeface="Courier New" panose="02070309020205020404" pitchFamily="49" charset="0"/>
              <a:buChar char="o"/>
            </a:pPr>
            <a:r>
              <a:rPr lang="fr-FR" dirty="0"/>
              <a:t>50 % si le porteur est un organisme à but lucratif</a:t>
            </a:r>
          </a:p>
          <a:p>
            <a:pPr lvl="1"/>
            <a:r>
              <a:rPr lang="fr-FR" b="1" dirty="0"/>
              <a:t>Dépenses éligibles : </a:t>
            </a:r>
          </a:p>
          <a:p>
            <a:pPr lvl="2">
              <a:buFont typeface="Courier New" panose="02070309020205020404" pitchFamily="49" charset="0"/>
              <a:buChar char="o"/>
            </a:pPr>
            <a:r>
              <a:rPr lang="fr-FR" dirty="0"/>
              <a:t>Prestation d’évaluation</a:t>
            </a:r>
          </a:p>
          <a:p>
            <a:pPr lvl="2">
              <a:buFont typeface="Courier New" panose="02070309020205020404" pitchFamily="49" charset="0"/>
              <a:buChar char="o"/>
            </a:pPr>
            <a:r>
              <a:rPr lang="fr-FR" dirty="0"/>
              <a:t>Prestation de design</a:t>
            </a:r>
          </a:p>
          <a:p>
            <a:pPr lvl="2">
              <a:buFont typeface="Courier New" panose="02070309020205020404" pitchFamily="49" charset="0"/>
              <a:buChar char="o"/>
            </a:pPr>
            <a:r>
              <a:rPr lang="fr-FR" dirty="0"/>
              <a:t>Formation des personnes à la participation</a:t>
            </a:r>
          </a:p>
          <a:p>
            <a:pPr lvl="2">
              <a:buFont typeface="Courier New" panose="02070309020205020404" pitchFamily="49" charset="0"/>
              <a:buChar char="o"/>
            </a:pPr>
            <a:r>
              <a:rPr lang="fr-FR" dirty="0"/>
              <a:t>Ingénierie de projet</a:t>
            </a:r>
          </a:p>
          <a:p>
            <a:pPr lvl="2">
              <a:buFont typeface="Courier New" panose="02070309020205020404" pitchFamily="49" charset="0"/>
              <a:buChar char="o"/>
            </a:pPr>
            <a:r>
              <a:rPr lang="fr-FR" dirty="0"/>
              <a:t>Dépenses de personnels spécifiquement dédiés au projet si non financés par ailleurs, hors dépenses de fonctionnement courant (ex: temps de personnel spécifiquement consacré à la co-construction du dispositif ou à la formation des personnes) </a:t>
            </a:r>
          </a:p>
          <a:p>
            <a:pPr lvl="2">
              <a:buFont typeface="Courier New" panose="02070309020205020404" pitchFamily="49" charset="0"/>
              <a:buChar char="o"/>
            </a:pPr>
            <a:r>
              <a:rPr lang="fr-FR" dirty="0"/>
              <a:t>Petit matériel, fournitures de bureau, bureautique dans la limite de 1 500 euros</a:t>
            </a:r>
          </a:p>
          <a:p>
            <a:pPr lvl="2">
              <a:buFont typeface="Courier New" panose="02070309020205020404" pitchFamily="49" charset="0"/>
              <a:buChar char="o"/>
            </a:pPr>
            <a:r>
              <a:rPr lang="fr-FR" dirty="0"/>
              <a:t>Frais de déplacement (dont 2 ou 3 temps de séminaire et de restitution à la CNSA)</a:t>
            </a:r>
          </a:p>
          <a:p>
            <a:pPr lvl="2">
              <a:buFont typeface="Courier New" panose="02070309020205020404" pitchFamily="49" charset="0"/>
              <a:buChar char="o"/>
            </a:pPr>
            <a:r>
              <a:rPr lang="fr-FR" dirty="0"/>
              <a:t>Frais de gestion administrative, dans la limite de 4% du montant de la subvention demandée, avec obligation de justification. </a:t>
            </a:r>
          </a:p>
          <a:p>
            <a:pPr lvl="1">
              <a:spcBef>
                <a:spcPts val="1200"/>
              </a:spcBef>
              <a:buFont typeface="Wingdings" panose="05000000000000000000" pitchFamily="2" charset="2"/>
              <a:buChar char="Ø"/>
            </a:pPr>
            <a:r>
              <a:rPr lang="fr-FR" b="1" dirty="0">
                <a:solidFill>
                  <a:srgbClr val="FF0000"/>
                </a:solidFill>
              </a:rPr>
              <a:t>Exclues</a:t>
            </a:r>
            <a:r>
              <a:rPr lang="fr-FR" dirty="0"/>
              <a:t> </a:t>
            </a:r>
            <a:r>
              <a:rPr lang="fr-FR" dirty="0">
                <a:solidFill>
                  <a:srgbClr val="FF0000"/>
                </a:solidFill>
              </a:rPr>
              <a:t>: dépenses de personnel déjà financées dans le cadre du fonctionnement habituel d’un ESMS, dépenses d’investissement </a:t>
            </a:r>
            <a:endParaRPr lang="fr-FR" b="1" dirty="0"/>
          </a:p>
          <a:p>
            <a:endParaRPr lang="fr-FR" b="1" dirty="0"/>
          </a:p>
          <a:p>
            <a:endParaRPr lang="fr-FR" dirty="0"/>
          </a:p>
        </p:txBody>
      </p:sp>
      <p:pic>
        <p:nvPicPr>
          <p:cNvPr id="5" name="Image 4" descr="illustration d'une pendule">
            <a:extLst>
              <a:ext uri="{FF2B5EF4-FFF2-40B4-BE49-F238E27FC236}">
                <a16:creationId xmlns:a16="http://schemas.microsoft.com/office/drawing/2014/main" id="{7CA45A20-00F5-4F2E-939F-E80CF71C2037}"/>
              </a:ext>
            </a:extLst>
          </p:cNvPr>
          <p:cNvPicPr>
            <a:picLocks noChangeAspect="1"/>
          </p:cNvPicPr>
          <p:nvPr>
            <p:custDataLst>
              <p:tags r:id="rId3"/>
            </p:custDataLst>
          </p:nvPr>
        </p:nvPicPr>
        <p:blipFill>
          <a:blip r:embed="rId6"/>
          <a:stretch>
            <a:fillRect/>
          </a:stretch>
        </p:blipFill>
        <p:spPr>
          <a:xfrm>
            <a:off x="7116866" y="1932985"/>
            <a:ext cx="1286367" cy="1219306"/>
          </a:xfrm>
          <a:prstGeom prst="rect">
            <a:avLst/>
          </a:prstGeom>
        </p:spPr>
      </p:pic>
      <p:grpSp>
        <p:nvGrpSpPr>
          <p:cNvPr id="6" name="Groupe 5" descr="illustration représentant un sac de dollars">
            <a:extLst>
              <a:ext uri="{FF2B5EF4-FFF2-40B4-BE49-F238E27FC236}">
                <a16:creationId xmlns:a16="http://schemas.microsoft.com/office/drawing/2014/main" id="{E17812AD-0D3B-43A3-B549-EDCBFC08F93C}"/>
              </a:ext>
            </a:extLst>
          </p:cNvPr>
          <p:cNvGrpSpPr/>
          <p:nvPr>
            <p:custDataLst>
              <p:tags r:id="rId4"/>
            </p:custDataLst>
          </p:nvPr>
        </p:nvGrpSpPr>
        <p:grpSpPr>
          <a:xfrm>
            <a:off x="6849004" y="3464634"/>
            <a:ext cx="896471" cy="1317811"/>
            <a:chOff x="7700682" y="4249271"/>
            <a:chExt cx="896471" cy="1317811"/>
          </a:xfrm>
        </p:grpSpPr>
        <p:sp>
          <p:nvSpPr>
            <p:cNvPr id="7" name="Dodécagone 6">
              <a:extLst>
                <a:ext uri="{FF2B5EF4-FFF2-40B4-BE49-F238E27FC236}">
                  <a16:creationId xmlns:a16="http://schemas.microsoft.com/office/drawing/2014/main" id="{6AD6AF51-4976-4589-819A-246384E0D848}"/>
                </a:ext>
              </a:extLst>
            </p:cNvPr>
            <p:cNvSpPr/>
            <p:nvPr/>
          </p:nvSpPr>
          <p:spPr>
            <a:xfrm>
              <a:off x="7700682" y="4625788"/>
              <a:ext cx="896471" cy="941294"/>
            </a:xfrm>
            <a:prstGeom prst="dodecagon">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Organigramme : Opération manuelle 7">
              <a:extLst>
                <a:ext uri="{FF2B5EF4-FFF2-40B4-BE49-F238E27FC236}">
                  <a16:creationId xmlns:a16="http://schemas.microsoft.com/office/drawing/2014/main" id="{716464FA-15B4-48AD-83EF-110FC51C226D}"/>
                </a:ext>
              </a:extLst>
            </p:cNvPr>
            <p:cNvSpPr/>
            <p:nvPr/>
          </p:nvSpPr>
          <p:spPr>
            <a:xfrm>
              <a:off x="7924799" y="4249271"/>
              <a:ext cx="448235" cy="349623"/>
            </a:xfrm>
            <a:prstGeom prst="flowChartManualOperation">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3D549158-9E32-44B9-B256-7642EE6D9F74}"/>
                </a:ext>
              </a:extLst>
            </p:cNvPr>
            <p:cNvSpPr/>
            <p:nvPr/>
          </p:nvSpPr>
          <p:spPr>
            <a:xfrm>
              <a:off x="7890277" y="4634770"/>
              <a:ext cx="535724" cy="923330"/>
            </a:xfrm>
            <a:prstGeom prst="rect">
              <a:avLst/>
            </a:prstGeom>
            <a:noFill/>
          </p:spPr>
          <p:txBody>
            <a:bodyPr wrap="none" lIns="91440" tIns="45720" rIns="91440" bIns="45720">
              <a:spAutoFit/>
            </a:bodyPr>
            <a:lstStyle/>
            <a:p>
              <a:pPr algn="ctr"/>
              <a:r>
                <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grpSp>
      <p:sp>
        <p:nvSpPr>
          <p:cNvPr id="11" name="Espace réservé du numéro de diapositive 10">
            <a:extLst>
              <a:ext uri="{FF2B5EF4-FFF2-40B4-BE49-F238E27FC236}">
                <a16:creationId xmlns:a16="http://schemas.microsoft.com/office/drawing/2014/main" id="{FEBD4FD5-AF2F-4BAC-97DB-10D123BDF49E}"/>
              </a:ext>
            </a:extLst>
          </p:cNvPr>
          <p:cNvSpPr>
            <a:spLocks noGrp="1"/>
          </p:cNvSpPr>
          <p:nvPr>
            <p:ph type="sldNum" sz="quarter" idx="14"/>
          </p:nvPr>
        </p:nvSpPr>
        <p:spPr/>
        <p:txBody>
          <a:bodyPr/>
          <a:lstStyle/>
          <a:p>
            <a:fld id="{9242190C-1718-4DF4-AE65-993259183895}" type="slidenum">
              <a:rPr lang="fr-FR" smtClean="0"/>
              <a:t>23</a:t>
            </a:fld>
            <a:endParaRPr lang="fr-FR"/>
          </a:p>
        </p:txBody>
      </p:sp>
    </p:spTree>
    <p:extLst>
      <p:ext uri="{BB962C8B-B14F-4D97-AF65-F5344CB8AC3E}">
        <p14:creationId xmlns:p14="http://schemas.microsoft.com/office/powerpoint/2010/main" val="186418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1E9787-EFC2-4538-AC61-127C9AFED65E}"/>
              </a:ext>
            </a:extLst>
          </p:cNvPr>
          <p:cNvSpPr>
            <a:spLocks noGrp="1"/>
          </p:cNvSpPr>
          <p:nvPr>
            <p:ph type="body" sz="quarter" idx="10"/>
            <p:custDataLst>
              <p:tags r:id="rId1"/>
            </p:custDataLst>
          </p:nvPr>
        </p:nvSpPr>
        <p:spPr/>
        <p:txBody>
          <a:bodyPr/>
          <a:lstStyle/>
          <a:p>
            <a:r>
              <a:rPr lang="fr-FR" dirty="0"/>
              <a:t>Les livrables </a:t>
            </a:r>
          </a:p>
        </p:txBody>
      </p:sp>
      <p:sp>
        <p:nvSpPr>
          <p:cNvPr id="4" name="Espace réservé du contenu 3">
            <a:extLst>
              <a:ext uri="{FF2B5EF4-FFF2-40B4-BE49-F238E27FC236}">
                <a16:creationId xmlns:a16="http://schemas.microsoft.com/office/drawing/2014/main" id="{7ABE5354-678F-40E3-9C82-E3B23A570558}"/>
              </a:ext>
            </a:extLst>
          </p:cNvPr>
          <p:cNvSpPr>
            <a:spLocks noGrp="1"/>
          </p:cNvSpPr>
          <p:nvPr>
            <p:ph idx="1"/>
            <p:custDataLst>
              <p:tags r:id="rId2"/>
            </p:custDataLst>
          </p:nvPr>
        </p:nvSpPr>
        <p:spPr>
          <a:xfrm>
            <a:off x="226842" y="1262174"/>
            <a:ext cx="8553156" cy="5050302"/>
          </a:xfrm>
        </p:spPr>
        <p:txBody>
          <a:bodyPr>
            <a:normAutofit/>
          </a:bodyPr>
          <a:lstStyle/>
          <a:p>
            <a:pPr>
              <a:buFont typeface="Wingdings" panose="05000000000000000000" pitchFamily="2" charset="2"/>
              <a:buChar char="ü"/>
            </a:pPr>
            <a:r>
              <a:rPr lang="fr-FR" sz="1600" b="1" dirty="0"/>
              <a:t>Un rapport intermédiaire synthétique à destination de la CNSA  </a:t>
            </a:r>
            <a:r>
              <a:rPr lang="fr-FR" sz="1600" dirty="0"/>
              <a:t>remis à la fin de la phase de conception et de mise en œuvre du dispositif comportant les éléments suivants : </a:t>
            </a:r>
          </a:p>
          <a:p>
            <a:pPr lvl="1"/>
            <a:r>
              <a:rPr lang="fr-FR" sz="1600" dirty="0"/>
              <a:t>Rappels des objectifs </a:t>
            </a:r>
          </a:p>
          <a:p>
            <a:pPr lvl="1"/>
            <a:r>
              <a:rPr lang="fr-FR" sz="1600" dirty="0"/>
              <a:t>Rappel des terrains d’expérimentation</a:t>
            </a:r>
          </a:p>
          <a:p>
            <a:pPr lvl="1"/>
            <a:r>
              <a:rPr lang="fr-FR" sz="1600" dirty="0"/>
              <a:t>Présentation de la méthode et du processus d’élaboration du dispositif</a:t>
            </a:r>
          </a:p>
          <a:p>
            <a:pPr lvl="1"/>
            <a:r>
              <a:rPr lang="fr-FR" sz="1600" dirty="0"/>
              <a:t>Présentation du modèle de fonctionnement du dispositif </a:t>
            </a:r>
          </a:p>
          <a:p>
            <a:pPr lvl="1"/>
            <a:r>
              <a:rPr lang="fr-FR" sz="1600" dirty="0"/>
              <a:t>Modalités de déploiement/exemples de sujets qui seront traités pendant l’année de fonctionnement </a:t>
            </a:r>
          </a:p>
          <a:p>
            <a:pPr lvl="1"/>
            <a:r>
              <a:rPr lang="fr-FR" sz="1600" dirty="0"/>
              <a:t>Protocole d’évaluation mis à jour </a:t>
            </a:r>
          </a:p>
          <a:p>
            <a:pPr marL="457200" lvl="1" indent="0">
              <a:buNone/>
            </a:pPr>
            <a:endParaRPr lang="fr-FR" sz="1600" dirty="0"/>
          </a:p>
          <a:p>
            <a:pPr>
              <a:spcBef>
                <a:spcPts val="1200"/>
              </a:spcBef>
              <a:buFont typeface="Wingdings" panose="05000000000000000000" pitchFamily="2" charset="2"/>
              <a:buChar char="ü"/>
            </a:pPr>
            <a:r>
              <a:rPr lang="fr-FR" sz="1600" b="1" dirty="0"/>
              <a:t>Un rapport final destiné à être diffusé </a:t>
            </a:r>
            <a:r>
              <a:rPr lang="fr-FR" sz="1600" dirty="0"/>
              <a:t>comportant les parties suivantes : </a:t>
            </a:r>
          </a:p>
          <a:p>
            <a:pPr lvl="1"/>
            <a:r>
              <a:rPr lang="fr-FR" sz="1600" dirty="0"/>
              <a:t>Rappel rapide des objectifs et de la méthodologie adoptée</a:t>
            </a:r>
          </a:p>
          <a:p>
            <a:pPr lvl="1"/>
            <a:r>
              <a:rPr lang="fr-FR" sz="1600" dirty="0"/>
              <a:t>Présentation du dispositif dans sa forme définitive, son fonctionnement et son déploiement effectif (modélisation)</a:t>
            </a:r>
          </a:p>
          <a:p>
            <a:pPr lvl="1"/>
            <a:r>
              <a:rPr lang="fr-FR" sz="1600" dirty="0"/>
              <a:t>Résultats de l’évaluation dans ses différentes dimensions </a:t>
            </a:r>
          </a:p>
          <a:p>
            <a:pPr lvl="1"/>
            <a:r>
              <a:rPr lang="fr-FR" sz="1600" dirty="0"/>
              <a:t>Focus sur les freins/obstacles au déploiement de la solution</a:t>
            </a:r>
          </a:p>
          <a:p>
            <a:pPr lvl="1"/>
            <a:r>
              <a:rPr lang="fr-FR" sz="1600" dirty="0"/>
              <a:t>Kit de transférabilité </a:t>
            </a:r>
          </a:p>
        </p:txBody>
      </p:sp>
      <p:pic>
        <p:nvPicPr>
          <p:cNvPr id="5" name="Image 4">
            <a:extLst>
              <a:ext uri="{FF2B5EF4-FFF2-40B4-BE49-F238E27FC236}">
                <a16:creationId xmlns:a16="http://schemas.microsoft.com/office/drawing/2014/main" id="{0F7C220D-B498-4367-AB17-3D6AF533CA52}"/>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AAA755A8-D2E6-4C38-A6FA-137ABD68A470}"/>
              </a:ext>
            </a:extLst>
          </p:cNvPr>
          <p:cNvSpPr>
            <a:spLocks noGrp="1"/>
          </p:cNvSpPr>
          <p:nvPr>
            <p:ph type="sldNum" sz="quarter" idx="14"/>
          </p:nvPr>
        </p:nvSpPr>
        <p:spPr/>
        <p:txBody>
          <a:bodyPr/>
          <a:lstStyle/>
          <a:p>
            <a:fld id="{9242190C-1718-4DF4-AE65-993259183895}" type="slidenum">
              <a:rPr lang="fr-FR" smtClean="0"/>
              <a:t>24</a:t>
            </a:fld>
            <a:endParaRPr lang="fr-FR"/>
          </a:p>
        </p:txBody>
      </p:sp>
    </p:spTree>
    <p:extLst>
      <p:ext uri="{BB962C8B-B14F-4D97-AF65-F5344CB8AC3E}">
        <p14:creationId xmlns:p14="http://schemas.microsoft.com/office/powerpoint/2010/main" val="149564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normAutofit/>
          </a:bodyPr>
          <a:lstStyle/>
          <a:p>
            <a:r>
              <a:rPr lang="fr-FR" dirty="0"/>
              <a:t>Diffusion et accessibilité des résultats  </a:t>
            </a:r>
          </a:p>
        </p:txBody>
      </p:sp>
      <p:sp>
        <p:nvSpPr>
          <p:cNvPr id="8" name="Espace réservé du contenu 7"/>
          <p:cNvSpPr>
            <a:spLocks noGrp="1"/>
          </p:cNvSpPr>
          <p:nvPr>
            <p:ph idx="1"/>
            <p:custDataLst>
              <p:tags r:id="rId2"/>
            </p:custDataLst>
          </p:nvPr>
        </p:nvSpPr>
        <p:spPr>
          <a:xfrm>
            <a:off x="184171" y="1200056"/>
            <a:ext cx="6457735" cy="4467097"/>
          </a:xfrm>
        </p:spPr>
        <p:txBody>
          <a:bodyPr>
            <a:normAutofit fontScale="92500" lnSpcReduction="10000"/>
          </a:bodyPr>
          <a:lstStyle/>
          <a:p>
            <a:pPr marL="285750" lvl="1">
              <a:buFont typeface="Wingdings" panose="05000000000000000000" pitchFamily="2" charset="2"/>
              <a:buChar char="ü"/>
            </a:pPr>
            <a:r>
              <a:rPr lang="fr-FR" sz="1600" b="1" dirty="0"/>
              <a:t>La CNSA encourage les démarches open source et open data.</a:t>
            </a:r>
          </a:p>
          <a:p>
            <a:pPr marL="0" lvl="1" indent="0">
              <a:buNone/>
            </a:pPr>
            <a:endParaRPr lang="fr-FR" sz="1600" b="1" dirty="0"/>
          </a:p>
          <a:p>
            <a:pPr>
              <a:spcBef>
                <a:spcPts val="600"/>
              </a:spcBef>
              <a:buFont typeface="Wingdings" panose="05000000000000000000" pitchFamily="2" charset="2"/>
              <a:buChar char="ü"/>
            </a:pPr>
            <a:r>
              <a:rPr lang="fr-FR" sz="1600" b="1" dirty="0"/>
              <a:t>Les résultats de vos projets ont vocation à être largement diffusés : </a:t>
            </a:r>
          </a:p>
          <a:p>
            <a:pPr lvl="1">
              <a:buFont typeface="Arial" panose="020B0604020202020204" pitchFamily="34" charset="0"/>
              <a:buChar char="–"/>
            </a:pPr>
            <a:r>
              <a:rPr lang="fr-FR" sz="1600" dirty="0"/>
              <a:t>Les résultats et les livrables finaux des actions innovantes sont destinés à bénéficier au plus grand nombre, et le cas échéant, à faciliter l’essaimage de la démarche ou du dispositif expérimenté. </a:t>
            </a:r>
          </a:p>
          <a:p>
            <a:pPr marL="457200" lvl="1" indent="0">
              <a:buNone/>
            </a:pPr>
            <a:endParaRPr lang="fr-FR" dirty="0"/>
          </a:p>
          <a:p>
            <a:pPr>
              <a:spcBef>
                <a:spcPts val="600"/>
              </a:spcBef>
              <a:buFont typeface="Wingdings" panose="05000000000000000000" pitchFamily="2" charset="2"/>
              <a:buChar char="ü"/>
            </a:pPr>
            <a:r>
              <a:rPr lang="fr-FR" sz="1600" b="1" dirty="0"/>
              <a:t>Les livrables sont accessibles à tous : </a:t>
            </a:r>
          </a:p>
          <a:p>
            <a:pPr lvl="1">
              <a:buFont typeface="Arial" panose="020B0604020202020204" pitchFamily="34" charset="0"/>
              <a:buChar char="–"/>
            </a:pPr>
            <a:r>
              <a:rPr lang="fr-FR" sz="1600" dirty="0"/>
              <a:t>Des résultats et des livrables finaux en accès libre</a:t>
            </a:r>
          </a:p>
          <a:p>
            <a:pPr lvl="1">
              <a:buFont typeface="Arial" panose="020B0604020202020204" pitchFamily="34" charset="0"/>
              <a:buChar char="–"/>
            </a:pPr>
            <a:r>
              <a:rPr lang="fr-FR" sz="1600" dirty="0">
                <a:solidFill>
                  <a:prstClr val="black"/>
                </a:solidFill>
              </a:rPr>
              <a:t>La CNSA est libre de diffuser sur ses sites internet et sites partenaires les résultats et les livrables finaux*</a:t>
            </a:r>
            <a:endParaRPr lang="fr-FR" sz="1600" dirty="0"/>
          </a:p>
          <a:p>
            <a:pPr lvl="1">
              <a:buFont typeface="Arial" panose="020B0604020202020204" pitchFamily="34" charset="0"/>
              <a:buChar char="–"/>
            </a:pPr>
            <a:r>
              <a:rPr lang="fr-FR" sz="1600" dirty="0"/>
              <a:t>Les rapports respectent les règles d’accessibilité**  </a:t>
            </a:r>
          </a:p>
          <a:p>
            <a:pPr lvl="1">
              <a:buFont typeface="Arial" panose="020B0604020202020204" pitchFamily="34" charset="0"/>
              <a:buChar char="–"/>
            </a:pPr>
            <a:r>
              <a:rPr lang="fr-FR" sz="1600" dirty="0"/>
              <a:t>Les supports vidéo sont sous-titrés</a:t>
            </a:r>
          </a:p>
          <a:p>
            <a:pPr lvl="1">
              <a:buFont typeface="Arial" panose="020B0604020202020204" pitchFamily="34" charset="0"/>
              <a:buChar char="–"/>
            </a:pPr>
            <a:r>
              <a:rPr lang="fr-FR" sz="1600" dirty="0"/>
              <a:t>Etc.</a:t>
            </a:r>
          </a:p>
          <a:p>
            <a:pPr lvl="1">
              <a:buFont typeface="Arial" panose="020B0604020202020204" pitchFamily="34" charset="0"/>
              <a:buChar char="–"/>
            </a:pPr>
            <a:endParaRPr lang="fr-FR" dirty="0"/>
          </a:p>
          <a:p>
            <a:pPr>
              <a:spcBef>
                <a:spcPts val="600"/>
              </a:spcBef>
              <a:buFont typeface="Wingdings" panose="05000000000000000000" pitchFamily="2" charset="2"/>
              <a:buChar char="ü"/>
            </a:pPr>
            <a:r>
              <a:rPr lang="fr-FR" sz="1600" b="1" dirty="0"/>
              <a:t>Des évènements de présentation et de restitution des projets sont organisés par la CNSA pour diffuser les résultats</a:t>
            </a:r>
            <a:endParaRPr lang="fr-FR" dirty="0"/>
          </a:p>
          <a:p>
            <a:pPr marL="457200" lvl="1" indent="0">
              <a:buNone/>
            </a:pPr>
            <a:endParaRPr lang="fr-FR" dirty="0"/>
          </a:p>
        </p:txBody>
      </p:sp>
      <p:sp>
        <p:nvSpPr>
          <p:cNvPr id="4" name="ZoneTexte 3"/>
          <p:cNvSpPr txBox="1"/>
          <p:nvPr>
            <p:custDataLst>
              <p:tags r:id="rId3"/>
            </p:custDataLst>
          </p:nvPr>
        </p:nvSpPr>
        <p:spPr>
          <a:xfrm>
            <a:off x="154623" y="5667153"/>
            <a:ext cx="7698188" cy="977191"/>
          </a:xfrm>
          <a:prstGeom prst="rect">
            <a:avLst/>
          </a:prstGeom>
          <a:noFill/>
        </p:spPr>
        <p:txBody>
          <a:bodyPr wrap="square" rtlCol="0">
            <a:spAutoFit/>
          </a:bodyPr>
          <a:lstStyle/>
          <a:p>
            <a:pPr marL="0" lvl="1">
              <a:spcAft>
                <a:spcPts val="600"/>
              </a:spcAft>
              <a:defRPr/>
            </a:pPr>
            <a:r>
              <a:rPr lang="fr-FR" sz="1050" dirty="0">
                <a:solidFill>
                  <a:prstClr val="black"/>
                </a:solidFill>
              </a:rPr>
              <a:t>* Site institutionnel de la CNSA </a:t>
            </a:r>
            <a:r>
              <a:rPr lang="fr-FR" sz="1050" dirty="0">
                <a:hlinkClick r:id="rId7"/>
              </a:rPr>
              <a:t>https://www.cnsa.fr/</a:t>
            </a:r>
            <a:r>
              <a:rPr lang="fr-FR" sz="1050" dirty="0"/>
              <a:t> ; Portail national d'information pour les personnes âgées et leurs proches </a:t>
            </a:r>
            <a:r>
              <a:rPr lang="fr-FR" sz="1050" dirty="0">
                <a:hlinkClick r:id="rId8"/>
              </a:rPr>
              <a:t>https://www.pour-les-personnes-agees.gouv.fr/</a:t>
            </a:r>
            <a:r>
              <a:rPr lang="fr-FR" sz="1050" dirty="0"/>
              <a:t> ; Mon Parcours Handicap  </a:t>
            </a:r>
            <a:r>
              <a:rPr lang="fr-FR" sz="1050" dirty="0">
                <a:hlinkClick r:id="rId9"/>
              </a:rPr>
              <a:t>https://www.monparcourshandicap.gouv.fr/</a:t>
            </a:r>
            <a:r>
              <a:rPr lang="fr-FR" sz="1050" dirty="0"/>
              <a:t> ; Ma Boussole </a:t>
            </a:r>
            <a:r>
              <a:rPr lang="fr-FR" sz="1050" dirty="0">
                <a:hlinkClick r:id="rId10"/>
              </a:rPr>
              <a:t>https://maboussoleaidants.fr/</a:t>
            </a:r>
            <a:r>
              <a:rPr lang="fr-FR" sz="1050" dirty="0"/>
              <a:t> </a:t>
            </a:r>
            <a:endParaRPr lang="fr-FR" sz="1050" dirty="0">
              <a:solidFill>
                <a:prstClr val="black"/>
              </a:solidFill>
            </a:endParaRPr>
          </a:p>
          <a:p>
            <a:pPr marL="0" lvl="1">
              <a:defRPr/>
            </a:pPr>
            <a:r>
              <a:rPr lang="fr-FR" sz="1050" dirty="0">
                <a:solidFill>
                  <a:prstClr val="black"/>
                </a:solidFill>
              </a:rPr>
              <a:t>**Conformes au Référentiel général d’accessibilité pour les administrations (RGAA) : </a:t>
            </a:r>
            <a:r>
              <a:rPr lang="fr-FR" sz="1050" dirty="0">
                <a:solidFill>
                  <a:prstClr val="black"/>
                </a:solidFill>
                <a:hlinkClick r:id="rId11"/>
              </a:rPr>
              <a:t>https://www.cnsa.fr/accessibilite</a:t>
            </a:r>
            <a:r>
              <a:rPr lang="fr-FR" sz="1050" dirty="0">
                <a:solidFill>
                  <a:prstClr val="black"/>
                </a:solidFill>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llustration : nuage de points diffusion droits communs gratuité libre open source data accessible"/>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661187" y="2257838"/>
            <a:ext cx="2392966" cy="237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44E02402-D0CC-46CE-AE63-50A6A051D9B3}"/>
              </a:ext>
            </a:extLst>
          </p:cNvPr>
          <p:cNvPicPr>
            <a:picLocks noChangeAspect="1"/>
          </p:cNvPicPr>
          <p:nvPr/>
        </p:nvPicPr>
        <p:blipFill>
          <a:blip r:embed="rId13"/>
          <a:stretch>
            <a:fillRect/>
          </a:stretch>
        </p:blipFill>
        <p:spPr>
          <a:xfrm>
            <a:off x="3893866" y="6438842"/>
            <a:ext cx="476316" cy="419158"/>
          </a:xfrm>
          <a:prstGeom prst="rect">
            <a:avLst/>
          </a:prstGeom>
        </p:spPr>
      </p:pic>
      <p:sp>
        <p:nvSpPr>
          <p:cNvPr id="5" name="Espace réservé du numéro de diapositive 4">
            <a:extLst>
              <a:ext uri="{FF2B5EF4-FFF2-40B4-BE49-F238E27FC236}">
                <a16:creationId xmlns:a16="http://schemas.microsoft.com/office/drawing/2014/main" id="{098D1C63-346D-4840-A787-B7BB20E09E4B}"/>
              </a:ext>
            </a:extLst>
          </p:cNvPr>
          <p:cNvSpPr>
            <a:spLocks noGrp="1"/>
          </p:cNvSpPr>
          <p:nvPr>
            <p:ph type="sldNum" sz="quarter" idx="14"/>
          </p:nvPr>
        </p:nvSpPr>
        <p:spPr/>
        <p:txBody>
          <a:bodyPr/>
          <a:lstStyle/>
          <a:p>
            <a:fld id="{9242190C-1718-4DF4-AE65-993259183895}" type="slidenum">
              <a:rPr lang="fr-FR" smtClean="0"/>
              <a:t>25</a:t>
            </a:fld>
            <a:endParaRPr lang="fr-FR"/>
          </a:p>
        </p:txBody>
      </p:sp>
    </p:spTree>
    <p:extLst>
      <p:ext uri="{BB962C8B-B14F-4D97-AF65-F5344CB8AC3E}">
        <p14:creationId xmlns:p14="http://schemas.microsoft.com/office/powerpoint/2010/main" val="68028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63EE40-3EE0-45FB-8B35-ED5A5E3C6096}"/>
              </a:ext>
            </a:extLst>
          </p:cNvPr>
          <p:cNvSpPr>
            <a:spLocks noGrp="1"/>
          </p:cNvSpPr>
          <p:nvPr>
            <p:ph type="body" sz="quarter" idx="10"/>
            <p:custDataLst>
              <p:tags r:id="rId1"/>
            </p:custDataLst>
          </p:nvPr>
        </p:nvSpPr>
        <p:spPr>
          <a:xfrm>
            <a:off x="3220883" y="2935217"/>
            <a:ext cx="5311930" cy="1424650"/>
          </a:xfrm>
        </p:spPr>
        <p:txBody>
          <a:bodyPr/>
          <a:lstStyle/>
          <a:p>
            <a:r>
              <a:rPr lang="fr-FR" sz="2000" dirty="0"/>
              <a:t>Critères d’éligibilité</a:t>
            </a:r>
          </a:p>
        </p:txBody>
      </p:sp>
    </p:spTree>
    <p:extLst>
      <p:ext uri="{BB962C8B-B14F-4D97-AF65-F5344CB8AC3E}">
        <p14:creationId xmlns:p14="http://schemas.microsoft.com/office/powerpoint/2010/main" val="653992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6331606" cy="481012"/>
          </a:xfrm>
        </p:spPr>
        <p:txBody>
          <a:bodyPr>
            <a:normAutofit/>
          </a:bodyPr>
          <a:lstStyle/>
          <a:p>
            <a:r>
              <a:rPr lang="fr-FR" dirty="0"/>
              <a:t>Vous êtes un porteur éligible si vous êtes :</a:t>
            </a:r>
          </a:p>
        </p:txBody>
      </p:sp>
      <p:sp>
        <p:nvSpPr>
          <p:cNvPr id="83" name="ZoneTexte 82"/>
          <p:cNvSpPr txBox="1"/>
          <p:nvPr>
            <p:custDataLst>
              <p:tags r:id="rId2"/>
            </p:custDataLst>
          </p:nvPr>
        </p:nvSpPr>
        <p:spPr>
          <a:xfrm>
            <a:off x="271792" y="1482207"/>
            <a:ext cx="1741397" cy="1200329"/>
          </a:xfrm>
          <a:prstGeom prst="rect">
            <a:avLst/>
          </a:prstGeom>
          <a:noFill/>
        </p:spPr>
        <p:txBody>
          <a:bodyPr wrap="square" rtlCol="0">
            <a:spAutoFit/>
          </a:bodyPr>
          <a:lstStyle/>
          <a:p>
            <a:pPr algn="ctr"/>
            <a:r>
              <a:rPr lang="fr-FR" sz="2400" b="1" dirty="0"/>
              <a:t>Une personne morale…</a:t>
            </a:r>
          </a:p>
        </p:txBody>
      </p:sp>
      <p:sp>
        <p:nvSpPr>
          <p:cNvPr id="8" name="ZoneTexte 7"/>
          <p:cNvSpPr txBox="1"/>
          <p:nvPr>
            <p:custDataLst>
              <p:tags r:id="rId3"/>
            </p:custDataLst>
          </p:nvPr>
        </p:nvSpPr>
        <p:spPr>
          <a:xfrm>
            <a:off x="5017588" y="1129145"/>
            <a:ext cx="3788400" cy="1323439"/>
          </a:xfrm>
          <a:prstGeom prst="rect">
            <a:avLst/>
          </a:prstGeom>
          <a:noFill/>
        </p:spPr>
        <p:txBody>
          <a:bodyPr wrap="square" rtlCol="0">
            <a:spAutoFit/>
          </a:bodyPr>
          <a:lstStyle/>
          <a:p>
            <a:r>
              <a:rPr lang="fr-FR" sz="2400" b="1" dirty="0"/>
              <a:t>…publique</a:t>
            </a:r>
          </a:p>
          <a:p>
            <a:pPr marL="742950" lvl="1" indent="-285750">
              <a:buFont typeface="Arial" panose="020B0604020202020204" pitchFamily="34" charset="0"/>
              <a:buChar char="•"/>
            </a:pPr>
            <a:r>
              <a:rPr lang="fr-FR" sz="1400" dirty="0"/>
              <a:t>Établissement public</a:t>
            </a:r>
          </a:p>
          <a:p>
            <a:pPr marL="742950" lvl="1" indent="-285750">
              <a:buFont typeface="Arial" panose="020B0604020202020204" pitchFamily="34" charset="0"/>
              <a:buChar char="•"/>
            </a:pPr>
            <a:r>
              <a:rPr lang="fr-FR" sz="1400" dirty="0"/>
              <a:t>Conseil départemental</a:t>
            </a:r>
          </a:p>
          <a:p>
            <a:pPr marL="742950" lvl="1" indent="-285750">
              <a:buFont typeface="Arial" panose="020B0604020202020204" pitchFamily="34" charset="0"/>
              <a:buChar char="•"/>
            </a:pPr>
            <a:r>
              <a:rPr lang="fr-FR" sz="1400" dirty="0"/>
              <a:t>CCAS</a:t>
            </a:r>
          </a:p>
          <a:p>
            <a:pPr marL="742950" lvl="1" indent="-285750">
              <a:buFont typeface="Arial" panose="020B0604020202020204" pitchFamily="34" charset="0"/>
              <a:buChar char="•"/>
            </a:pPr>
            <a:r>
              <a:rPr lang="fr-FR" sz="1400" dirty="0"/>
              <a:t>… </a:t>
            </a:r>
          </a:p>
        </p:txBody>
      </p:sp>
      <p:sp>
        <p:nvSpPr>
          <p:cNvPr id="81" name="ZoneTexte 80"/>
          <p:cNvSpPr txBox="1"/>
          <p:nvPr>
            <p:custDataLst>
              <p:tags r:id="rId4"/>
            </p:custDataLst>
          </p:nvPr>
        </p:nvSpPr>
        <p:spPr>
          <a:xfrm>
            <a:off x="4926754" y="2648812"/>
            <a:ext cx="3788401" cy="1538883"/>
          </a:xfrm>
          <a:prstGeom prst="rect">
            <a:avLst/>
          </a:prstGeom>
          <a:noFill/>
        </p:spPr>
        <p:txBody>
          <a:bodyPr wrap="square" rtlCol="0">
            <a:spAutoFit/>
          </a:bodyPr>
          <a:lstStyle/>
          <a:p>
            <a:r>
              <a:rPr lang="fr-FR" sz="2400" b="1" dirty="0"/>
              <a:t>…privée à but non lucratif</a:t>
            </a:r>
          </a:p>
          <a:p>
            <a:pPr marL="742950" lvl="1" indent="-285750">
              <a:buFont typeface="Arial" panose="020B0604020202020204" pitchFamily="34" charset="0"/>
              <a:buChar char="•"/>
            </a:pPr>
            <a:r>
              <a:rPr lang="fr-FR" sz="1400" dirty="0"/>
              <a:t>Association  </a:t>
            </a:r>
          </a:p>
          <a:p>
            <a:pPr marL="742950" lvl="1" indent="-285750">
              <a:buFont typeface="Arial" panose="020B0604020202020204" pitchFamily="34" charset="0"/>
              <a:buChar char="•"/>
            </a:pPr>
            <a:r>
              <a:rPr lang="fr-FR" sz="1400" dirty="0"/>
              <a:t>Fédération</a:t>
            </a:r>
          </a:p>
          <a:p>
            <a:pPr marL="742950" lvl="1" indent="-285750">
              <a:buFont typeface="Arial" panose="020B0604020202020204" pitchFamily="34" charset="0"/>
              <a:buChar char="•"/>
            </a:pPr>
            <a:r>
              <a:rPr lang="fr-FR" sz="1400" dirty="0"/>
              <a:t>Gestionnaire d’établissements associatif</a:t>
            </a:r>
          </a:p>
          <a:p>
            <a:pPr marL="742950" lvl="1" indent="-285750">
              <a:buFont typeface="Arial" panose="020B0604020202020204" pitchFamily="34" charset="0"/>
              <a:buChar char="•"/>
            </a:pPr>
            <a:r>
              <a:rPr lang="fr-FR" sz="1400" dirty="0"/>
              <a:t>… </a:t>
            </a:r>
          </a:p>
        </p:txBody>
      </p:sp>
      <p:sp>
        <p:nvSpPr>
          <p:cNvPr id="82" name="ZoneTexte 81"/>
          <p:cNvSpPr txBox="1"/>
          <p:nvPr>
            <p:custDataLst>
              <p:tags r:id="rId5"/>
            </p:custDataLst>
          </p:nvPr>
        </p:nvSpPr>
        <p:spPr>
          <a:xfrm>
            <a:off x="4905448" y="4230511"/>
            <a:ext cx="3671860" cy="1323439"/>
          </a:xfrm>
          <a:prstGeom prst="rect">
            <a:avLst/>
          </a:prstGeom>
          <a:noFill/>
        </p:spPr>
        <p:txBody>
          <a:bodyPr wrap="square" rtlCol="0">
            <a:spAutoFit/>
          </a:bodyPr>
          <a:lstStyle/>
          <a:p>
            <a:r>
              <a:rPr lang="fr-FR" sz="2400" b="1" dirty="0"/>
              <a:t>…privée à but  lucratif</a:t>
            </a:r>
          </a:p>
          <a:p>
            <a:pPr marL="742950" lvl="1" indent="-285750">
              <a:buFont typeface="Arial" panose="020B0604020202020204" pitchFamily="34" charset="0"/>
              <a:buChar char="•"/>
            </a:pPr>
            <a:r>
              <a:rPr lang="fr-FR" sz="1400" dirty="0"/>
              <a:t>Gestionnaire d’établissements privé</a:t>
            </a:r>
          </a:p>
          <a:p>
            <a:pPr marL="742950" lvl="1" indent="-285750">
              <a:buFont typeface="Arial" panose="020B0604020202020204" pitchFamily="34" charset="0"/>
              <a:buChar char="•"/>
            </a:pPr>
            <a:r>
              <a:rPr lang="fr-FR" sz="1400" dirty="0"/>
              <a:t>Entreprise privée acteur du champ médico-social</a:t>
            </a:r>
          </a:p>
          <a:p>
            <a:pPr marL="742950" lvl="1" indent="-285750">
              <a:buFont typeface="Arial" panose="020B0604020202020204" pitchFamily="34" charset="0"/>
              <a:buChar char="•"/>
            </a:pPr>
            <a:r>
              <a:rPr lang="fr-FR" sz="1400" dirty="0"/>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48169" y="2769326"/>
            <a:ext cx="988642" cy="2401817"/>
          </a:xfrm>
          <a:prstGeom prst="rect">
            <a:avLst/>
          </a:prstGeom>
          <a:solidFill>
            <a:srgbClr val="62954A"/>
          </a:solidFill>
          <a:ln>
            <a:noFill/>
          </a:ln>
          <a:extLst/>
        </p:spPr>
      </p:pic>
      <p:grpSp>
        <p:nvGrpSpPr>
          <p:cNvPr id="36" name="Groupe 35">
            <a:extLst>
              <a:ext uri="{C183D7F6-B498-43B3-948B-1728B52AA6E4}">
                <adec:decorative xmlns:adec="http://schemas.microsoft.com/office/drawing/2017/decorative" val="1"/>
              </a:ext>
            </a:extLst>
          </p:cNvPr>
          <p:cNvGrpSpPr/>
          <p:nvPr>
            <p:custDataLst>
              <p:tags r:id="rId7"/>
            </p:custDataLst>
          </p:nvPr>
        </p:nvGrpSpPr>
        <p:grpSpPr>
          <a:xfrm>
            <a:off x="3358287" y="1208696"/>
            <a:ext cx="1049750" cy="964710"/>
            <a:chOff x="1307502" y="2420888"/>
            <a:chExt cx="3192490" cy="2952328"/>
          </a:xfrm>
          <a:solidFill>
            <a:srgbClr val="62954A"/>
          </a:solidFill>
        </p:grpSpPr>
        <p:sp>
          <p:nvSpPr>
            <p:cNvPr id="37" name="Triangle isocèle 36"/>
            <p:cNvSpPr/>
            <p:nvPr/>
          </p:nvSpPr>
          <p:spPr>
            <a:xfrm>
              <a:off x="1331640" y="2420888"/>
              <a:ext cx="3168352" cy="1008112"/>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307502" y="3501008"/>
              <a:ext cx="3192490" cy="14401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05172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77180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9188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21196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p:cNvGrpSpPr/>
          <p:nvPr>
            <p:custDataLst>
              <p:tags r:id="rId8"/>
            </p:custDataLst>
          </p:nvPr>
        </p:nvGrpSpPr>
        <p:grpSpPr>
          <a:xfrm>
            <a:off x="3306214" y="4121819"/>
            <a:ext cx="1256541" cy="1115507"/>
            <a:chOff x="5652120" y="2999265"/>
            <a:chExt cx="2376264" cy="2373951"/>
          </a:xfrm>
          <a:solidFill>
            <a:srgbClr val="5AAB45"/>
          </a:solidFill>
        </p:grpSpPr>
        <p:sp>
          <p:nvSpPr>
            <p:cNvPr id="48" name="Rectangle 47">
              <a:extLst>
                <a:ext uri="{C183D7F6-B498-43B3-948B-1728B52AA6E4}">
                  <adec:decorative xmlns:adec="http://schemas.microsoft.com/office/drawing/2017/decorative" val="1"/>
                </a:ext>
              </a:extLst>
            </p:cNvPr>
            <p:cNvSpPr/>
            <p:nvPr/>
          </p:nvSpPr>
          <p:spPr>
            <a:xfrm>
              <a:off x="5652120" y="4545124"/>
              <a:ext cx="2376264" cy="82809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t>€</a:t>
              </a:r>
            </a:p>
          </p:txBody>
        </p:sp>
        <p:sp>
          <p:nvSpPr>
            <p:cNvPr id="49" name="Triangle rectangle 48"/>
            <p:cNvSpPr/>
            <p:nvPr/>
          </p:nvSpPr>
          <p:spPr>
            <a:xfrm>
              <a:off x="7380312"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rectangle 49"/>
            <p:cNvSpPr/>
            <p:nvPr/>
          </p:nvSpPr>
          <p:spPr>
            <a:xfrm>
              <a:off x="6732240"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p:cNvSpPr/>
            <p:nvPr/>
          </p:nvSpPr>
          <p:spPr>
            <a:xfrm>
              <a:off x="6084168"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5724128" y="3645024"/>
              <a:ext cx="288032" cy="9001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rganigramme : Stockage à accès séquentiel 52"/>
            <p:cNvSpPr/>
            <p:nvPr/>
          </p:nvSpPr>
          <p:spPr>
            <a:xfrm rot="5213640">
              <a:off x="5795348" y="3006172"/>
              <a:ext cx="618910" cy="605095"/>
            </a:xfrm>
            <a:prstGeom prst="flowChartMagneticTap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e 53">
            <a:extLst>
              <a:ext uri="{C183D7F6-B498-43B3-948B-1728B52AA6E4}">
                <adec:decorative xmlns:adec="http://schemas.microsoft.com/office/drawing/2017/decorative" val="1"/>
              </a:ext>
            </a:extLst>
          </p:cNvPr>
          <p:cNvGrpSpPr/>
          <p:nvPr>
            <p:custDataLst>
              <p:tags r:id="rId9"/>
            </p:custDataLst>
          </p:nvPr>
        </p:nvGrpSpPr>
        <p:grpSpPr>
          <a:xfrm>
            <a:off x="3258305" y="2794997"/>
            <a:ext cx="1377208" cy="1268006"/>
            <a:chOff x="1691680" y="3537012"/>
            <a:chExt cx="2448272" cy="2124236"/>
          </a:xfrm>
          <a:solidFill>
            <a:srgbClr val="6CB643"/>
          </a:solidFill>
        </p:grpSpPr>
        <p:grpSp>
          <p:nvGrpSpPr>
            <p:cNvPr id="55" name="Groupe 54"/>
            <p:cNvGrpSpPr/>
            <p:nvPr/>
          </p:nvGrpSpPr>
          <p:grpSpPr>
            <a:xfrm>
              <a:off x="3665458" y="3789040"/>
              <a:ext cx="365415" cy="792088"/>
              <a:chOff x="3676261" y="3717032"/>
              <a:chExt cx="365415" cy="792088"/>
            </a:xfrm>
            <a:grpFill/>
          </p:grpSpPr>
          <p:sp>
            <p:nvSpPr>
              <p:cNvPr id="77" name="Rectangle à coins arrondis 76"/>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6" name="Groupe 55"/>
            <p:cNvGrpSpPr/>
            <p:nvPr/>
          </p:nvGrpSpPr>
          <p:grpSpPr>
            <a:xfrm>
              <a:off x="2699792" y="3537012"/>
              <a:ext cx="365415" cy="792088"/>
              <a:chOff x="3676261" y="3717032"/>
              <a:chExt cx="365415" cy="792088"/>
            </a:xfrm>
            <a:grpFill/>
          </p:grpSpPr>
          <p:sp>
            <p:nvSpPr>
              <p:cNvPr id="73" name="Rectangle à coins arrondis 72"/>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p:cNvGrpSpPr/>
            <p:nvPr/>
          </p:nvGrpSpPr>
          <p:grpSpPr>
            <a:xfrm>
              <a:off x="3202828" y="3645024"/>
              <a:ext cx="365415" cy="792088"/>
              <a:chOff x="3676261" y="3717032"/>
              <a:chExt cx="365415" cy="792088"/>
            </a:xfrm>
            <a:grpFill/>
          </p:grpSpPr>
          <p:sp>
            <p:nvSpPr>
              <p:cNvPr id="69" name="Rectangle à coins arrondis 68"/>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8" name="Groupe 57"/>
            <p:cNvGrpSpPr/>
            <p:nvPr/>
          </p:nvGrpSpPr>
          <p:grpSpPr>
            <a:xfrm>
              <a:off x="2234427" y="3645024"/>
              <a:ext cx="365415" cy="792088"/>
              <a:chOff x="3676261" y="3717032"/>
              <a:chExt cx="365415" cy="792088"/>
            </a:xfrm>
            <a:grpFill/>
          </p:grpSpPr>
          <p:sp>
            <p:nvSpPr>
              <p:cNvPr id="65" name="Rectangle à coins arrondis 64"/>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à coins arrondis 66"/>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1762215" y="3861048"/>
              <a:ext cx="365415" cy="792088"/>
              <a:chOff x="3676261" y="3717032"/>
              <a:chExt cx="365415" cy="792088"/>
            </a:xfrm>
            <a:grpFill/>
          </p:grpSpPr>
          <p:sp>
            <p:nvSpPr>
              <p:cNvPr id="61" name="Rectangle à coins arrondis 60"/>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rc plein 59"/>
            <p:cNvSpPr/>
            <p:nvPr/>
          </p:nvSpPr>
          <p:spPr>
            <a:xfrm>
              <a:off x="1691680" y="4293096"/>
              <a:ext cx="2448272" cy="1368152"/>
            </a:xfrm>
            <a:prstGeom prst="blockArc">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u numéro de diapositive 2"/>
          <p:cNvSpPr>
            <a:spLocks noGrp="1"/>
          </p:cNvSpPr>
          <p:nvPr>
            <p:ph type="sldNum" sz="quarter" idx="14"/>
            <p:custDataLst>
              <p:tags r:id="rId10"/>
            </p:custDataLst>
          </p:nvPr>
        </p:nvSpPr>
        <p:spPr/>
        <p:txBody>
          <a:bodyPr/>
          <a:lstStyle/>
          <a:p>
            <a:fld id="{9242190C-1718-4DF4-AE65-993259183895}" type="slidenum">
              <a:rPr lang="fr-FR" smtClean="0"/>
              <a:t>27</a:t>
            </a:fld>
            <a:endParaRPr lang="fr-FR" dirty="0"/>
          </a:p>
        </p:txBody>
      </p:sp>
      <p:pic>
        <p:nvPicPr>
          <p:cNvPr id="1028" name="Picture 4" descr="Panneau de danger autres dangers A14">
            <a:extLst>
              <a:ext uri="{FF2B5EF4-FFF2-40B4-BE49-F238E27FC236}">
                <a16:creationId xmlns:a16="http://schemas.microsoft.com/office/drawing/2014/main" id="{44042024-2719-4D54-B4C1-A144BCDB88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96" y="5548225"/>
            <a:ext cx="1129145" cy="1129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A5EFF682-B320-4FB5-ADEC-9E49F374A2F6}"/>
              </a:ext>
            </a:extLst>
          </p:cNvPr>
          <p:cNvGraphicFramePr>
            <a:graphicFrameLocks noGrp="1"/>
          </p:cNvGraphicFramePr>
          <p:nvPr>
            <p:extLst>
              <p:ext uri="{D42A27DB-BD31-4B8C-83A1-F6EECF244321}">
                <p14:modId xmlns:p14="http://schemas.microsoft.com/office/powerpoint/2010/main" val="1350216472"/>
              </p:ext>
            </p:extLst>
          </p:nvPr>
        </p:nvGraphicFramePr>
        <p:xfrm>
          <a:off x="1261332" y="5532119"/>
          <a:ext cx="6096000" cy="132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21633113"/>
                    </a:ext>
                  </a:extLst>
                </a:gridCol>
              </a:tblGrid>
              <a:tr h="1236243">
                <a:tc>
                  <a:txBody>
                    <a:bodyPr/>
                    <a:lstStyle/>
                    <a:p>
                      <a:pPr>
                        <a:lnSpc>
                          <a:spcPct val="150000"/>
                        </a:lnSpc>
                      </a:pPr>
                      <a:r>
                        <a:rPr lang="fr-FR" dirty="0"/>
                        <a:t>Attention :  vous n'êtes pas un porteur éligible si vous êtes :</a:t>
                      </a:r>
                    </a:p>
                    <a:p>
                      <a:r>
                        <a:rPr lang="fr-FR" b="1" dirty="0">
                          <a:solidFill>
                            <a:srgbClr val="FF0000"/>
                          </a:solidFill>
                        </a:rPr>
                        <a:t>X</a:t>
                      </a:r>
                      <a:r>
                        <a:rPr lang="fr-FR" b="1" dirty="0"/>
                        <a:t>  Une personne physique ou un auto-entrepreneur</a:t>
                      </a:r>
                    </a:p>
                    <a:p>
                      <a:r>
                        <a:rPr lang="fr-FR" b="1" dirty="0">
                          <a:solidFill>
                            <a:srgbClr val="FF0000"/>
                          </a:solidFill>
                        </a:rPr>
                        <a:t>X</a:t>
                      </a:r>
                      <a:r>
                        <a:rPr lang="fr-FR" b="1" dirty="0"/>
                        <a:t> Une entité unipersonnelle (EIRL, EURL,  SASU…)</a:t>
                      </a:r>
                    </a:p>
                    <a:p>
                      <a:endParaRPr lang="fr-FR" dirty="0"/>
                    </a:p>
                  </a:txBody>
                  <a:tcPr>
                    <a:solidFill>
                      <a:schemeClr val="bg2">
                        <a:lumMod val="10000"/>
                      </a:schemeClr>
                    </a:solidFill>
                  </a:tcPr>
                </a:tc>
                <a:extLst>
                  <a:ext uri="{0D108BD9-81ED-4DB2-BD59-A6C34878D82A}">
                    <a16:rowId xmlns:a16="http://schemas.microsoft.com/office/drawing/2014/main" val="2999532416"/>
                  </a:ext>
                </a:extLst>
              </a:tr>
            </a:tbl>
          </a:graphicData>
        </a:graphic>
      </p:graphicFrame>
    </p:spTree>
    <p:extLst>
      <p:ext uri="{BB962C8B-B14F-4D97-AF65-F5344CB8AC3E}">
        <p14:creationId xmlns:p14="http://schemas.microsoft.com/office/powerpoint/2010/main" val="4418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autres critères d’éligibilité </a:t>
            </a:r>
          </a:p>
        </p:txBody>
      </p:sp>
      <p:sp>
        <p:nvSpPr>
          <p:cNvPr id="4" name="Espace réservé du contenu 3"/>
          <p:cNvSpPr>
            <a:spLocks noGrp="1"/>
          </p:cNvSpPr>
          <p:nvPr>
            <p:ph idx="1"/>
            <p:custDataLst>
              <p:tags r:id="rId2"/>
            </p:custDataLst>
          </p:nvPr>
        </p:nvSpPr>
        <p:spPr>
          <a:xfrm>
            <a:off x="134230" y="952866"/>
            <a:ext cx="8876583" cy="5551121"/>
          </a:xfrm>
        </p:spPr>
        <p:txBody>
          <a:bodyPr>
            <a:normAutofit fontScale="92500"/>
          </a:bodyPr>
          <a:lstStyle/>
          <a:p>
            <a:pPr>
              <a:lnSpc>
                <a:spcPct val="135000"/>
              </a:lnSpc>
              <a:buFont typeface="Wingdings" panose="05000000000000000000" pitchFamily="2" charset="2"/>
              <a:buChar char="ü"/>
              <a:tabLst>
                <a:tab pos="228600" algn="l"/>
              </a:tabLst>
            </a:pPr>
            <a:r>
              <a:rPr lang="fr-FR" sz="1600" b="1" dirty="0">
                <a:solidFill>
                  <a:prstClr val="black"/>
                </a:solidFill>
              </a:rPr>
              <a:t>Le projet rentre dans le champ de </a:t>
            </a:r>
            <a:r>
              <a:rPr lang="fr-FR" sz="1600" b="1" dirty="0">
                <a:solidFill>
                  <a:prstClr val="black"/>
                </a:solidFill>
                <a:highlight>
                  <a:srgbClr val="FFFFFF"/>
                </a:highlight>
              </a:rPr>
              <a:t>l’accompagnement médico-social </a:t>
            </a:r>
            <a:r>
              <a:rPr lang="fr-FR" sz="1600" dirty="0">
                <a:solidFill>
                  <a:prstClr val="black"/>
                </a:solidFill>
                <a:highlight>
                  <a:srgbClr val="FFFFFF"/>
                </a:highlight>
              </a:rPr>
              <a:t>des </a:t>
            </a:r>
            <a:r>
              <a:rPr lang="fr-FR" sz="1600" dirty="0">
                <a:solidFill>
                  <a:prstClr val="black"/>
                </a:solidFill>
              </a:rPr>
              <a:t>personnes handicapées et/ou des personnes âgées en situation de perte d’autonomie vivant en </a:t>
            </a:r>
            <a:r>
              <a:rPr lang="fr-FR" sz="1600" dirty="0">
                <a:solidFill>
                  <a:prstClr val="black"/>
                </a:solidFill>
                <a:highlight>
                  <a:srgbClr val="FFFFFF"/>
                </a:highlight>
              </a:rPr>
              <a:t>établissement. </a:t>
            </a:r>
          </a:p>
          <a:p>
            <a:pPr>
              <a:lnSpc>
                <a:spcPct val="135000"/>
              </a:lnSpc>
              <a:buFont typeface="Wingdings" panose="05000000000000000000" pitchFamily="2" charset="2"/>
              <a:buChar char="ü"/>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dirty="0">
                <a:solidFill>
                  <a:prstClr val="black"/>
                </a:solidFill>
              </a:rPr>
              <a:t>Le projet correspond </a:t>
            </a:r>
            <a:r>
              <a:rPr lang="fr-FR" sz="1600" b="1" dirty="0">
                <a:solidFill>
                  <a:prstClr val="black"/>
                </a:solidFill>
              </a:rPr>
              <a:t>au sujet défini </a:t>
            </a:r>
            <a:r>
              <a:rPr lang="fr-FR" sz="1600" dirty="0">
                <a:solidFill>
                  <a:prstClr val="black"/>
                </a:solidFill>
              </a:rPr>
              <a:t>dans le présent document</a:t>
            </a:r>
          </a:p>
          <a:p>
            <a:pPr marL="0" indent="0">
              <a:lnSpc>
                <a:spcPct val="135000"/>
              </a:lnSpc>
              <a:buNone/>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b="1" dirty="0">
                <a:solidFill>
                  <a:prstClr val="black"/>
                </a:solidFill>
              </a:rPr>
              <a:t>Le porteur est une personne morale unique </a:t>
            </a:r>
            <a:r>
              <a:rPr lang="fr-FR" sz="1600" dirty="0">
                <a:solidFill>
                  <a:prstClr val="black"/>
                </a:solidFill>
              </a:rPr>
              <a:t>(des partenariats sont possibles, mais une seule entité porte administrativement le projet)</a:t>
            </a:r>
          </a:p>
          <a:p>
            <a:pPr marL="0" indent="0">
              <a:lnSpc>
                <a:spcPct val="135000"/>
              </a:lnSpc>
              <a:buNone/>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dirty="0">
                <a:solidFill>
                  <a:prstClr val="black"/>
                </a:solidFill>
              </a:rPr>
              <a:t>Le projet </a:t>
            </a:r>
            <a:r>
              <a:rPr lang="fr-FR" sz="1600" b="1" dirty="0">
                <a:solidFill>
                  <a:prstClr val="black"/>
                </a:solidFill>
              </a:rPr>
              <a:t>comporte impérativement une démarche évaluative </a:t>
            </a:r>
            <a:r>
              <a:rPr lang="fr-FR" sz="1600" dirty="0">
                <a:solidFill>
                  <a:prstClr val="black"/>
                </a:solidFill>
              </a:rPr>
              <a:t>réalisée par un prestataire extérieur présent dès le démarrage du projet (évaluation avant/après)</a:t>
            </a:r>
          </a:p>
          <a:p>
            <a:pPr marL="0" indent="0">
              <a:lnSpc>
                <a:spcPct val="135000"/>
              </a:lnSpc>
              <a:buNone/>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dirty="0">
                <a:solidFill>
                  <a:prstClr val="black"/>
                </a:solidFill>
              </a:rPr>
              <a:t>Le projet respecte </a:t>
            </a:r>
            <a:r>
              <a:rPr lang="fr-FR" sz="1600" b="1" dirty="0">
                <a:solidFill>
                  <a:prstClr val="black"/>
                </a:solidFill>
              </a:rPr>
              <a:t>les durées minimale et maximale d’un projet et les modalités de financement </a:t>
            </a:r>
            <a:r>
              <a:rPr lang="fr-FR" sz="1600" dirty="0">
                <a:solidFill>
                  <a:prstClr val="black"/>
                </a:solidFill>
              </a:rPr>
              <a:t>(montant et nature des dépenses financées)</a:t>
            </a:r>
          </a:p>
          <a:p>
            <a:pPr marL="457200" lvl="1" indent="0" algn="just">
              <a:lnSpc>
                <a:spcPct val="135000"/>
              </a:lnSpc>
              <a:buNone/>
              <a:tabLst>
                <a:tab pos="228600" algn="l"/>
              </a:tabLst>
            </a:pPr>
            <a:endParaRPr lang="fr-FR" sz="1100" dirty="0">
              <a:latin typeface="Arial" panose="020B0604020202020204" pitchFamily="34" charset="0"/>
              <a:cs typeface="Arial" panose="020B0604020202020204" pitchFamily="34" charset="0"/>
            </a:endParaRPr>
          </a:p>
          <a:p>
            <a:pPr marL="1371600" lvl="3" indent="0">
              <a:buNone/>
            </a:pPr>
            <a:r>
              <a:rPr lang="fr-FR" b="1" dirty="0">
                <a:solidFill>
                  <a:srgbClr val="FF0000"/>
                </a:solidFill>
              </a:rPr>
              <a:t>Les projets participatifs s’inscrivant dans le champ de l’habitat inclusif / l'habitat accompagné, partagé et inséré ne rentrent pas dans le périmètre de cet AAP. </a:t>
            </a:r>
          </a:p>
          <a:p>
            <a:pPr lvl="1"/>
            <a:endParaRPr lang="fr-FR" dirty="0"/>
          </a:p>
        </p:txBody>
      </p:sp>
      <p:sp>
        <p:nvSpPr>
          <p:cNvPr id="5" name="Triangle isocèle 4">
            <a:extLst>
              <a:ext uri="{FF2B5EF4-FFF2-40B4-BE49-F238E27FC236}">
                <a16:creationId xmlns:a16="http://schemas.microsoft.com/office/drawing/2014/main" id="{2164A1F2-AC8F-4A28-AD45-B355022D5412}"/>
              </a:ext>
            </a:extLst>
          </p:cNvPr>
          <p:cNvSpPr/>
          <p:nvPr>
            <p:custDataLst>
              <p:tags r:id="rId3"/>
            </p:custDataLst>
          </p:nvPr>
        </p:nvSpPr>
        <p:spPr>
          <a:xfrm>
            <a:off x="407963" y="5528345"/>
            <a:ext cx="801859" cy="843790"/>
          </a:xfrm>
          <a:prstGeom prst="triangle">
            <a:avLst>
              <a:gd name="adj" fmla="val 50000"/>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4000" b="1" dirty="0">
                <a:solidFill>
                  <a:schemeClr val="tx1"/>
                </a:solidFill>
              </a:rPr>
              <a:t>!</a:t>
            </a:r>
          </a:p>
        </p:txBody>
      </p:sp>
      <p:pic>
        <p:nvPicPr>
          <p:cNvPr id="6" name="Image 5">
            <a:extLst>
              <a:ext uri="{FF2B5EF4-FFF2-40B4-BE49-F238E27FC236}">
                <a16:creationId xmlns:a16="http://schemas.microsoft.com/office/drawing/2014/main" id="{1BFF8288-BE0E-4FDB-B05C-847706FC7808}"/>
              </a:ext>
            </a:extLst>
          </p:cNvPr>
          <p:cNvPicPr>
            <a:picLocks noChangeAspect="1"/>
          </p:cNvPicPr>
          <p:nvPr/>
        </p:nvPicPr>
        <p:blipFill>
          <a:blip r:embed="rId5"/>
          <a:stretch>
            <a:fillRect/>
          </a:stretch>
        </p:blipFill>
        <p:spPr>
          <a:xfrm>
            <a:off x="3893866" y="6438842"/>
            <a:ext cx="476316" cy="419158"/>
          </a:xfrm>
          <a:prstGeom prst="rect">
            <a:avLst/>
          </a:prstGeom>
        </p:spPr>
      </p:pic>
      <p:sp>
        <p:nvSpPr>
          <p:cNvPr id="7" name="Espace réservé du numéro de diapositive 6">
            <a:extLst>
              <a:ext uri="{FF2B5EF4-FFF2-40B4-BE49-F238E27FC236}">
                <a16:creationId xmlns:a16="http://schemas.microsoft.com/office/drawing/2014/main" id="{3F384EDC-DDD7-4D15-A09B-35F9B63083AA}"/>
              </a:ext>
            </a:extLst>
          </p:cNvPr>
          <p:cNvSpPr>
            <a:spLocks noGrp="1"/>
          </p:cNvSpPr>
          <p:nvPr>
            <p:ph type="sldNum" sz="quarter" idx="14"/>
          </p:nvPr>
        </p:nvSpPr>
        <p:spPr/>
        <p:txBody>
          <a:bodyPr/>
          <a:lstStyle/>
          <a:p>
            <a:fld id="{9242190C-1718-4DF4-AE65-993259183895}" type="slidenum">
              <a:rPr lang="fr-FR" smtClean="0"/>
              <a:t>28</a:t>
            </a:fld>
            <a:endParaRPr lang="fr-FR"/>
          </a:p>
        </p:txBody>
      </p:sp>
    </p:spTree>
    <p:extLst>
      <p:ext uri="{BB962C8B-B14F-4D97-AF65-F5344CB8AC3E}">
        <p14:creationId xmlns:p14="http://schemas.microsoft.com/office/powerpoint/2010/main" val="311346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63EE40-3EE0-45FB-8B35-ED5A5E3C6096}"/>
              </a:ext>
            </a:extLst>
          </p:cNvPr>
          <p:cNvSpPr>
            <a:spLocks noGrp="1"/>
          </p:cNvSpPr>
          <p:nvPr>
            <p:ph type="body" sz="quarter" idx="10"/>
            <p:custDataLst>
              <p:tags r:id="rId1"/>
            </p:custDataLst>
          </p:nvPr>
        </p:nvSpPr>
        <p:spPr>
          <a:xfrm>
            <a:off x="3220883" y="3212054"/>
            <a:ext cx="5311930" cy="1424650"/>
          </a:xfrm>
        </p:spPr>
        <p:txBody>
          <a:bodyPr/>
          <a:lstStyle/>
          <a:p>
            <a:r>
              <a:rPr lang="fr-FR" sz="2000" dirty="0"/>
              <a:t>Critères de sélection des projets éligibles</a:t>
            </a:r>
          </a:p>
        </p:txBody>
      </p:sp>
    </p:spTree>
    <p:extLst>
      <p:ext uri="{BB962C8B-B14F-4D97-AF65-F5344CB8AC3E}">
        <p14:creationId xmlns:p14="http://schemas.microsoft.com/office/powerpoint/2010/main" val="366383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Préambule</a:t>
            </a:r>
          </a:p>
        </p:txBody>
      </p:sp>
    </p:spTree>
    <p:extLst>
      <p:ext uri="{BB962C8B-B14F-4D97-AF65-F5344CB8AC3E}">
        <p14:creationId xmlns:p14="http://schemas.microsoft.com/office/powerpoint/2010/main" val="295730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Préambule </a:t>
            </a:r>
          </a:p>
        </p:txBody>
      </p:sp>
      <p:sp>
        <p:nvSpPr>
          <p:cNvPr id="4" name="Espace réservé du contenu 3"/>
          <p:cNvSpPr>
            <a:spLocks noGrp="1"/>
          </p:cNvSpPr>
          <p:nvPr>
            <p:ph idx="1"/>
            <p:custDataLst>
              <p:tags r:id="rId2"/>
            </p:custDataLst>
          </p:nvPr>
        </p:nvSpPr>
        <p:spPr>
          <a:xfrm>
            <a:off x="111738" y="953083"/>
            <a:ext cx="8652434" cy="6114412"/>
          </a:xfrm>
        </p:spPr>
        <p:txBody>
          <a:bodyPr>
            <a:normAutofit/>
          </a:bodyPr>
          <a:lstStyle/>
          <a:p>
            <a:pPr>
              <a:buFont typeface="Wingdings" panose="05000000000000000000" pitchFamily="2" charset="2"/>
              <a:buChar char="ü"/>
            </a:pPr>
            <a:r>
              <a:rPr lang="fr-FR" sz="1800" b="1" dirty="0"/>
              <a:t>Un appel à projets très sélectif</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Depuis 2015, la CNSA lance régulièrement des appels à projets thématiques</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En moyenne, entre 6% et 15% des projets sont retenus </a:t>
            </a:r>
          </a:p>
          <a:p>
            <a:pPr lvl="1">
              <a:buFont typeface="Wingdings" panose="05000000000000000000" pitchFamily="2" charset="2"/>
              <a:buChar char="ü"/>
            </a:pPr>
            <a:endParaRPr lang="fr-FR" sz="1800" b="1" dirty="0"/>
          </a:p>
          <a:p>
            <a:pPr>
              <a:buFont typeface="Wingdings" panose="05000000000000000000" pitchFamily="2" charset="2"/>
              <a:buChar char="ü"/>
            </a:pPr>
            <a:r>
              <a:rPr lang="fr-FR" sz="1800" b="1" dirty="0"/>
              <a:t>Il est donc attendu des projets déposés qu’ils :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Répondent à l’ensemble des attendus figurant dans le texte de l’appel à projets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Témoignent d’un niveau de maturité donnant de bonnes garanties quant à leur probabilité d’aboutir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Soient clairs et précis </a:t>
            </a: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algn="just">
              <a:lnSpc>
                <a:spcPct val="115000"/>
              </a:lnSpc>
              <a:buFont typeface="Wingdings" panose="05000000000000000000" pitchFamily="2" charset="2"/>
              <a:buChar char="ü"/>
              <a:tabLst>
                <a:tab pos="228600" algn="l"/>
              </a:tabLst>
            </a:pPr>
            <a:r>
              <a:rPr lang="fr-FR" sz="1600" b="1" dirty="0">
                <a:latin typeface="Arial" panose="020B0604020202020204" pitchFamily="34" charset="0"/>
                <a:cs typeface="Arial" panose="020B0604020202020204" pitchFamily="34" charset="0"/>
              </a:rPr>
              <a:t>Une attention particulière sera portée cette année sur :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L’ambition concernant le niveau de participation des personnes, et le cas échéant des familles, dans la gouvernance des établissements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Le niveau de garantie de faisabilité du projet</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La rigueur de la démarche de conception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La rigueur de la démarche évaluative </a:t>
            </a: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marL="0" indent="0">
              <a:buNone/>
            </a:pPr>
            <a:endParaRPr lang="fr-FR" dirty="0"/>
          </a:p>
          <a:p>
            <a:pPr lvl="1"/>
            <a:endParaRPr lang="fr-FR" dirty="0"/>
          </a:p>
        </p:txBody>
      </p:sp>
      <p:pic>
        <p:nvPicPr>
          <p:cNvPr id="5" name="Image 4">
            <a:extLst>
              <a:ext uri="{FF2B5EF4-FFF2-40B4-BE49-F238E27FC236}">
                <a16:creationId xmlns:a16="http://schemas.microsoft.com/office/drawing/2014/main" id="{2ECE715A-82CC-4EAB-8EC1-9D02B951BEB4}"/>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76607F78-9CE4-4257-A9CB-C2ECA9A522BC}"/>
              </a:ext>
            </a:extLst>
          </p:cNvPr>
          <p:cNvSpPr>
            <a:spLocks noGrp="1"/>
          </p:cNvSpPr>
          <p:nvPr>
            <p:ph type="sldNum" sz="quarter" idx="14"/>
          </p:nvPr>
        </p:nvSpPr>
        <p:spPr/>
        <p:txBody>
          <a:bodyPr/>
          <a:lstStyle/>
          <a:p>
            <a:fld id="{9242190C-1718-4DF4-AE65-993259183895}" type="slidenum">
              <a:rPr lang="fr-FR" smtClean="0"/>
              <a:t>30</a:t>
            </a:fld>
            <a:endParaRPr lang="fr-FR"/>
          </a:p>
        </p:txBody>
      </p:sp>
    </p:spTree>
    <p:extLst>
      <p:ext uri="{BB962C8B-B14F-4D97-AF65-F5344CB8AC3E}">
        <p14:creationId xmlns:p14="http://schemas.microsoft.com/office/powerpoint/2010/main" val="270377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72878" y="345656"/>
            <a:ext cx="7889876" cy="481012"/>
          </a:xfrm>
        </p:spPr>
        <p:txBody>
          <a:bodyPr/>
          <a:lstStyle/>
          <a:p>
            <a:r>
              <a:rPr lang="fr-FR" dirty="0"/>
              <a:t>Les critères de sélection </a:t>
            </a:r>
          </a:p>
        </p:txBody>
      </p:sp>
      <p:sp>
        <p:nvSpPr>
          <p:cNvPr id="4" name="Espace réservé du contenu 3"/>
          <p:cNvSpPr>
            <a:spLocks noGrp="1"/>
          </p:cNvSpPr>
          <p:nvPr>
            <p:ph idx="1"/>
            <p:custDataLst>
              <p:tags r:id="rId2"/>
            </p:custDataLst>
          </p:nvPr>
        </p:nvSpPr>
        <p:spPr>
          <a:xfrm>
            <a:off x="111738" y="953083"/>
            <a:ext cx="6847385" cy="5715003"/>
          </a:xfrm>
        </p:spPr>
        <p:txBody>
          <a:bodyPr>
            <a:normAutofit/>
          </a:bodyPr>
          <a:lstStyle/>
          <a:p>
            <a:pPr marL="285750" lvl="1">
              <a:lnSpc>
                <a:spcPct val="135000"/>
              </a:lnSpc>
              <a:spcBef>
                <a:spcPts val="600"/>
              </a:spcBef>
              <a:buFont typeface="Wingdings" panose="05000000000000000000" pitchFamily="2" charset="2"/>
              <a:buChar char="ü"/>
              <a:tabLst>
                <a:tab pos="228600" algn="l"/>
              </a:tabLst>
            </a:pPr>
            <a:r>
              <a:rPr lang="fr-FR" sz="1900" b="1" dirty="0"/>
              <a:t>Légitimité</a:t>
            </a:r>
            <a:r>
              <a:rPr lang="fr-FR" sz="1900" dirty="0"/>
              <a:t> du porteur</a:t>
            </a:r>
          </a:p>
          <a:p>
            <a:pPr marL="285750" lvl="1">
              <a:lnSpc>
                <a:spcPct val="135000"/>
              </a:lnSpc>
              <a:spcBef>
                <a:spcPts val="600"/>
              </a:spcBef>
              <a:buFont typeface="Wingdings" panose="05000000000000000000" pitchFamily="2" charset="2"/>
              <a:buChar char="ü"/>
              <a:tabLst>
                <a:tab pos="228600" algn="l"/>
              </a:tabLst>
            </a:pPr>
            <a:r>
              <a:rPr lang="fr-FR" sz="1900" b="1" dirty="0"/>
              <a:t>Qualification et expérience du partenaire designer et/ou des personnes en charge </a:t>
            </a:r>
            <a:r>
              <a:rPr lang="fr-FR" sz="1900" dirty="0"/>
              <a:t>de la conception et du déploiement du dispositif</a:t>
            </a:r>
          </a:p>
          <a:p>
            <a:pPr marL="285750" lvl="1">
              <a:lnSpc>
                <a:spcPct val="135000"/>
              </a:lnSpc>
              <a:spcBef>
                <a:spcPts val="600"/>
              </a:spcBef>
              <a:buFont typeface="Wingdings" panose="05000000000000000000" pitchFamily="2" charset="2"/>
              <a:buChar char="ü"/>
              <a:tabLst>
                <a:tab pos="228600" algn="l"/>
              </a:tabLst>
            </a:pPr>
            <a:r>
              <a:rPr lang="fr-FR" sz="1900" b="1" dirty="0"/>
              <a:t>Qualification et expériences du partenaire évaluateur</a:t>
            </a:r>
          </a:p>
          <a:p>
            <a:pPr marL="285750" lvl="1">
              <a:lnSpc>
                <a:spcPct val="135000"/>
              </a:lnSpc>
              <a:spcBef>
                <a:spcPts val="600"/>
              </a:spcBef>
              <a:buFont typeface="Wingdings" panose="05000000000000000000" pitchFamily="2" charset="2"/>
              <a:buChar char="ü"/>
              <a:tabLst>
                <a:tab pos="228600" algn="l"/>
              </a:tabLst>
            </a:pPr>
            <a:r>
              <a:rPr lang="fr-FR" sz="1900" b="1" dirty="0"/>
              <a:t>Pertinence et originalité du modèle de dispositif envisagé</a:t>
            </a:r>
            <a:r>
              <a:rPr lang="fr-FR" sz="1900" dirty="0"/>
              <a:t>, sa capacité à faire émerger des propositions d’amélioration émergeant des personnes et se traduisant par des actions concrètes</a:t>
            </a:r>
          </a:p>
          <a:p>
            <a:pPr marL="285750" lvl="1">
              <a:lnSpc>
                <a:spcPct val="135000"/>
              </a:lnSpc>
              <a:spcBef>
                <a:spcPts val="600"/>
              </a:spcBef>
              <a:buFont typeface="Wingdings" panose="05000000000000000000" pitchFamily="2" charset="2"/>
              <a:buChar char="ü"/>
              <a:tabLst>
                <a:tab pos="228600" algn="l"/>
              </a:tabLst>
            </a:pPr>
            <a:r>
              <a:rPr lang="fr-FR" sz="1900" b="1" dirty="0"/>
              <a:t>Rigueur méthodologique de la démarche de conception</a:t>
            </a:r>
            <a:r>
              <a:rPr lang="fr-FR" sz="1900" dirty="0"/>
              <a:t>, avec un focus sur la dimension de co-construction </a:t>
            </a:r>
          </a:p>
          <a:p>
            <a:pPr marL="285750" lvl="1">
              <a:lnSpc>
                <a:spcPct val="135000"/>
              </a:lnSpc>
              <a:spcBef>
                <a:spcPts val="600"/>
              </a:spcBef>
              <a:buFont typeface="Wingdings" panose="05000000000000000000" pitchFamily="2" charset="2"/>
              <a:buChar char="ü"/>
              <a:tabLst>
                <a:tab pos="228600" algn="l"/>
              </a:tabLst>
            </a:pPr>
            <a:r>
              <a:rPr lang="fr-FR" sz="1900" b="1" dirty="0"/>
              <a:t>Rigueur méthodologique de la démarche d’évaluation</a:t>
            </a:r>
          </a:p>
          <a:p>
            <a:pPr marL="285750" lvl="1">
              <a:lnSpc>
                <a:spcPct val="135000"/>
              </a:lnSpc>
              <a:spcBef>
                <a:spcPts val="600"/>
              </a:spcBef>
              <a:buFont typeface="Wingdings" panose="05000000000000000000" pitchFamily="2" charset="2"/>
              <a:buChar char="ü"/>
              <a:tabLst>
                <a:tab pos="228600" algn="l"/>
              </a:tabLst>
            </a:pPr>
            <a:r>
              <a:rPr lang="fr-FR" sz="1900" b="1" dirty="0"/>
              <a:t>Soutenabilité</a:t>
            </a:r>
            <a:r>
              <a:rPr lang="fr-FR" sz="1900" dirty="0"/>
              <a:t> et </a:t>
            </a:r>
            <a:r>
              <a:rPr lang="fr-FR" sz="1900" b="1" dirty="0"/>
              <a:t>potentiel de pérennisation </a:t>
            </a:r>
            <a:r>
              <a:rPr lang="fr-FR" sz="1900" dirty="0"/>
              <a:t>du projet </a:t>
            </a:r>
          </a:p>
        </p:txBody>
      </p:sp>
      <p:grpSp>
        <p:nvGrpSpPr>
          <p:cNvPr id="18" name="Groupe 17" descr="illustration d'une grille d'évaluation des projets"/>
          <p:cNvGrpSpPr/>
          <p:nvPr>
            <p:custDataLst>
              <p:tags r:id="rId3"/>
            </p:custDataLst>
          </p:nvPr>
        </p:nvGrpSpPr>
        <p:grpSpPr>
          <a:xfrm>
            <a:off x="7301131" y="2220531"/>
            <a:ext cx="1744263" cy="2646892"/>
            <a:chOff x="6741459" y="2034988"/>
            <a:chExt cx="2232212" cy="3048000"/>
          </a:xfrm>
        </p:grpSpPr>
        <p:sp>
          <p:nvSpPr>
            <p:cNvPr id="3" name="Rectangle 2"/>
            <p:cNvSpPr/>
            <p:nvPr/>
          </p:nvSpPr>
          <p:spPr>
            <a:xfrm>
              <a:off x="6741459" y="2034988"/>
              <a:ext cx="2232212" cy="3048000"/>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ZoneTexte 4"/>
            <p:cNvSpPr txBox="1"/>
            <p:nvPr/>
          </p:nvSpPr>
          <p:spPr>
            <a:xfrm>
              <a:off x="6849035" y="2223247"/>
              <a:ext cx="1990165" cy="461665"/>
            </a:xfrm>
            <a:prstGeom prst="rect">
              <a:avLst/>
            </a:prstGeom>
            <a:noFill/>
            <a:ln w="19050">
              <a:solidFill>
                <a:srgbClr val="5AAB4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Grille d’évaluation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Projet XX</a:t>
              </a:r>
            </a:p>
          </p:txBody>
        </p:sp>
        <p:sp>
          <p:nvSpPr>
            <p:cNvPr id="6" name="ZoneTexte 5"/>
            <p:cNvSpPr txBox="1"/>
            <p:nvPr/>
          </p:nvSpPr>
          <p:spPr>
            <a:xfrm>
              <a:off x="6741459" y="2922494"/>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Éligibilité</a:t>
              </a:r>
            </a:p>
          </p:txBody>
        </p:sp>
        <p:sp>
          <p:nvSpPr>
            <p:cNvPr id="7" name="Rectangle 6"/>
            <p:cNvSpPr/>
            <p:nvPr/>
          </p:nvSpPr>
          <p:spPr>
            <a:xfrm>
              <a:off x="8532813" y="299174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ZoneTexte 7"/>
            <p:cNvSpPr txBox="1"/>
            <p:nvPr/>
          </p:nvSpPr>
          <p:spPr>
            <a:xfrm>
              <a:off x="6741459" y="3333056"/>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Légitimité</a:t>
              </a:r>
            </a:p>
          </p:txBody>
        </p:sp>
        <p:sp>
          <p:nvSpPr>
            <p:cNvPr id="9" name="ZoneTexte 8"/>
            <p:cNvSpPr txBox="1"/>
            <p:nvPr/>
          </p:nvSpPr>
          <p:spPr>
            <a:xfrm>
              <a:off x="6741459" y="3737376"/>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Expérience</a:t>
              </a:r>
            </a:p>
          </p:txBody>
        </p:sp>
        <p:sp>
          <p:nvSpPr>
            <p:cNvPr id="10" name="ZoneTexte 9"/>
            <p:cNvSpPr txBox="1"/>
            <p:nvPr/>
          </p:nvSpPr>
          <p:spPr>
            <a:xfrm>
              <a:off x="6741459" y="4095964"/>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Pertinence</a:t>
              </a:r>
            </a:p>
          </p:txBody>
        </p:sp>
        <p:sp>
          <p:nvSpPr>
            <p:cNvPr id="11" name="ZoneTexte 10"/>
            <p:cNvSpPr txBox="1"/>
            <p:nvPr/>
          </p:nvSpPr>
          <p:spPr>
            <a:xfrm>
              <a:off x="6741459" y="4470666"/>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Méthode</a:t>
              </a:r>
            </a:p>
          </p:txBody>
        </p:sp>
        <p:sp>
          <p:nvSpPr>
            <p:cNvPr id="12" name="Rectangle 11"/>
            <p:cNvSpPr/>
            <p:nvPr/>
          </p:nvSpPr>
          <p:spPr>
            <a:xfrm>
              <a:off x="8532813" y="3384388"/>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8532813" y="380662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8532813" y="416521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8532813" y="453991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7" name="Image 16">
            <a:extLst>
              <a:ext uri="{FF2B5EF4-FFF2-40B4-BE49-F238E27FC236}">
                <a16:creationId xmlns:a16="http://schemas.microsoft.com/office/drawing/2014/main" id="{645EA0C3-05DE-4D65-B9E0-A9128F29AF5B}"/>
              </a:ext>
            </a:extLst>
          </p:cNvPr>
          <p:cNvPicPr>
            <a:picLocks noChangeAspect="1"/>
          </p:cNvPicPr>
          <p:nvPr/>
        </p:nvPicPr>
        <p:blipFill>
          <a:blip r:embed="rId5"/>
          <a:stretch>
            <a:fillRect/>
          </a:stretch>
        </p:blipFill>
        <p:spPr>
          <a:xfrm>
            <a:off x="3893866" y="6438842"/>
            <a:ext cx="476316" cy="419158"/>
          </a:xfrm>
          <a:prstGeom prst="rect">
            <a:avLst/>
          </a:prstGeom>
        </p:spPr>
      </p:pic>
      <p:sp>
        <p:nvSpPr>
          <p:cNvPr id="19" name="Espace réservé du numéro de diapositive 18">
            <a:extLst>
              <a:ext uri="{FF2B5EF4-FFF2-40B4-BE49-F238E27FC236}">
                <a16:creationId xmlns:a16="http://schemas.microsoft.com/office/drawing/2014/main" id="{980094CA-96E0-46F4-A0C3-7506DA0C3039}"/>
              </a:ext>
            </a:extLst>
          </p:cNvPr>
          <p:cNvSpPr>
            <a:spLocks noGrp="1"/>
          </p:cNvSpPr>
          <p:nvPr>
            <p:ph type="sldNum" sz="quarter" idx="14"/>
          </p:nvPr>
        </p:nvSpPr>
        <p:spPr/>
        <p:txBody>
          <a:bodyPr/>
          <a:lstStyle/>
          <a:p>
            <a:fld id="{9242190C-1718-4DF4-AE65-993259183895}" type="slidenum">
              <a:rPr lang="fr-FR" smtClean="0"/>
              <a:t>31</a:t>
            </a:fld>
            <a:endParaRPr lang="fr-FR"/>
          </a:p>
        </p:txBody>
      </p:sp>
    </p:spTree>
    <p:extLst>
      <p:ext uri="{BB962C8B-B14F-4D97-AF65-F5344CB8AC3E}">
        <p14:creationId xmlns:p14="http://schemas.microsoft.com/office/powerpoint/2010/main" val="2781288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est instruit votre projet ? </a:t>
            </a:r>
          </a:p>
        </p:txBody>
      </p:sp>
      <p:sp>
        <p:nvSpPr>
          <p:cNvPr id="17" name="Rectangle 16"/>
          <p:cNvSpPr/>
          <p:nvPr>
            <p:custDataLst>
              <p:tags r:id="rId2"/>
            </p:custDataLst>
          </p:nvPr>
        </p:nvSpPr>
        <p:spPr>
          <a:xfrm>
            <a:off x="882000" y="145228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1 : Réception et validation de l’éligibilité de la demande</a:t>
            </a:r>
          </a:p>
        </p:txBody>
      </p:sp>
      <p:sp>
        <p:nvSpPr>
          <p:cNvPr id="19" name="Rectangle 18"/>
          <p:cNvSpPr/>
          <p:nvPr>
            <p:custDataLst>
              <p:tags r:id="rId3"/>
            </p:custDataLst>
          </p:nvPr>
        </p:nvSpPr>
        <p:spPr>
          <a:xfrm>
            <a:off x="882000" y="223221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2 : Expertise des dossiers éligibles</a:t>
            </a:r>
          </a:p>
        </p:txBody>
      </p:sp>
      <p:sp>
        <p:nvSpPr>
          <p:cNvPr id="20" name="Rectangle 19"/>
          <p:cNvSpPr/>
          <p:nvPr>
            <p:custDataLst>
              <p:tags r:id="rId4"/>
            </p:custDataLst>
          </p:nvPr>
        </p:nvSpPr>
        <p:spPr>
          <a:xfrm>
            <a:off x="882000" y="2996190"/>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3 : Examen du dossier par le comité des subventions</a:t>
            </a:r>
          </a:p>
        </p:txBody>
      </p:sp>
      <p:sp>
        <p:nvSpPr>
          <p:cNvPr id="21" name="Rectangle 20"/>
          <p:cNvSpPr/>
          <p:nvPr>
            <p:custDataLst>
              <p:tags r:id="rId5"/>
            </p:custDataLst>
          </p:nvPr>
        </p:nvSpPr>
        <p:spPr>
          <a:xfrm>
            <a:off x="882000" y="3792071"/>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4 : Décision et réponse au porteur</a:t>
            </a:r>
          </a:p>
        </p:txBody>
      </p:sp>
      <p:sp>
        <p:nvSpPr>
          <p:cNvPr id="3" name="Flèche gauche 2" descr="flèche verte vert l'encart réponse favorable"/>
          <p:cNvSpPr/>
          <p:nvPr>
            <p:custDataLst>
              <p:tags r:id="rId6"/>
            </p:custDataLst>
          </p:nvPr>
        </p:nvSpPr>
        <p:spPr>
          <a:xfrm rot="18738836">
            <a:off x="4152506" y="4320534"/>
            <a:ext cx="283460" cy="293855"/>
          </a:xfrm>
          <a:prstGeom prst="leftArrow">
            <a:avLst/>
          </a:prstGeom>
          <a:solidFill>
            <a:srgbClr val="5AAB45"/>
          </a:solidFill>
          <a:ln>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custDataLst>
              <p:tags r:id="rId7"/>
            </p:custDataLst>
          </p:nvPr>
        </p:nvSpPr>
        <p:spPr>
          <a:xfrm>
            <a:off x="882000" y="4589927"/>
            <a:ext cx="3456918" cy="10757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favorable</a:t>
            </a:r>
          </a:p>
          <a:p>
            <a:pPr marL="285750" indent="-285750">
              <a:buFont typeface="Arial" panose="020B0604020202020204" pitchFamily="34" charset="0"/>
              <a:buChar char="•"/>
            </a:pPr>
            <a:r>
              <a:rPr lang="fr-FR" sz="1400" dirty="0">
                <a:solidFill>
                  <a:schemeClr val="tx1"/>
                </a:solidFill>
              </a:rPr>
              <a:t>Réserves possibles sur certains éléments projet</a:t>
            </a:r>
          </a:p>
          <a:p>
            <a:pPr marL="285750" indent="-285750">
              <a:buFont typeface="Arial" panose="020B0604020202020204" pitchFamily="34" charset="0"/>
              <a:buChar char="•"/>
            </a:pPr>
            <a:r>
              <a:rPr lang="fr-FR" sz="1400" dirty="0">
                <a:solidFill>
                  <a:schemeClr val="tx1"/>
                </a:solidFill>
              </a:rPr>
              <a:t>Montant accordé égal ou inférieur à la demande</a:t>
            </a:r>
          </a:p>
        </p:txBody>
      </p:sp>
      <p:sp>
        <p:nvSpPr>
          <p:cNvPr id="24" name="Rectangle 23"/>
          <p:cNvSpPr/>
          <p:nvPr>
            <p:custDataLst>
              <p:tags r:id="rId8"/>
            </p:custDataLst>
          </p:nvPr>
        </p:nvSpPr>
        <p:spPr>
          <a:xfrm>
            <a:off x="882000" y="5907739"/>
            <a:ext cx="3456918"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a:p>
            <a:pPr marL="285750" indent="-285750">
              <a:buFont typeface="Arial" panose="020B0604020202020204" pitchFamily="34" charset="0"/>
              <a:buChar char="•"/>
            </a:pPr>
            <a:r>
              <a:rPr lang="fr-FR" sz="1400" dirty="0">
                <a:solidFill>
                  <a:schemeClr val="tx1"/>
                </a:solidFill>
              </a:rPr>
              <a:t>Établissement d’une convention</a:t>
            </a:r>
          </a:p>
        </p:txBody>
      </p:sp>
      <p:sp>
        <p:nvSpPr>
          <p:cNvPr id="13" name="Flèche gauche 12" descr="flèche rouge vers l'encart réponse défavorable"/>
          <p:cNvSpPr/>
          <p:nvPr>
            <p:custDataLst>
              <p:tags r:id="rId9"/>
            </p:custDataLst>
          </p:nvPr>
        </p:nvSpPr>
        <p:spPr>
          <a:xfrm rot="13649180">
            <a:off x="4894337" y="4320490"/>
            <a:ext cx="283460" cy="293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custDataLst>
              <p:tags r:id="rId10"/>
            </p:custDataLst>
          </p:nvPr>
        </p:nvSpPr>
        <p:spPr>
          <a:xfrm>
            <a:off x="4964575" y="4607853"/>
            <a:ext cx="3297425" cy="1057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défavorable</a:t>
            </a:r>
          </a:p>
          <a:p>
            <a:pPr marL="285750" indent="-285750">
              <a:buFont typeface="Arial" panose="020B0604020202020204" pitchFamily="34" charset="0"/>
              <a:buChar char="•"/>
            </a:pPr>
            <a:r>
              <a:rPr lang="fr-FR" sz="1400" dirty="0">
                <a:solidFill>
                  <a:schemeClr val="tx1"/>
                </a:solidFill>
              </a:rPr>
              <a:t>Définitive</a:t>
            </a:r>
          </a:p>
          <a:p>
            <a:pPr marL="285750" indent="-285750">
              <a:buFont typeface="Arial" panose="020B0604020202020204" pitchFamily="34" charset="0"/>
              <a:buChar char="•"/>
            </a:pPr>
            <a:r>
              <a:rPr lang="fr-FR" sz="1400" dirty="0">
                <a:solidFill>
                  <a:schemeClr val="tx1"/>
                </a:solidFill>
              </a:rPr>
              <a:t>Invitation éventuelle de dépôt d’une nouvelle demande sur un autre guichet de subvention </a:t>
            </a:r>
          </a:p>
        </p:txBody>
      </p:sp>
      <p:sp>
        <p:nvSpPr>
          <p:cNvPr id="26" name="Rectangle 25"/>
          <p:cNvSpPr/>
          <p:nvPr>
            <p:custDataLst>
              <p:tags r:id="rId11"/>
            </p:custDataLst>
          </p:nvPr>
        </p:nvSpPr>
        <p:spPr>
          <a:xfrm>
            <a:off x="5061600" y="5907739"/>
            <a:ext cx="32004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p:txBody>
      </p:sp>
      <p:sp>
        <p:nvSpPr>
          <p:cNvPr id="4" name="Espace réservé du numéro de diapositive 3"/>
          <p:cNvSpPr>
            <a:spLocks noGrp="1"/>
          </p:cNvSpPr>
          <p:nvPr>
            <p:ph type="sldNum" sz="quarter" idx="14"/>
            <p:custDataLst>
              <p:tags r:id="rId12"/>
            </p:custDataLst>
          </p:nvPr>
        </p:nvSpPr>
        <p:spPr/>
        <p:txBody>
          <a:bodyPr/>
          <a:lstStyle/>
          <a:p>
            <a:r>
              <a:rPr lang="fr-FR" dirty="0"/>
              <a:t> </a:t>
            </a:r>
          </a:p>
        </p:txBody>
      </p:sp>
      <p:pic>
        <p:nvPicPr>
          <p:cNvPr id="14" name="Image 13">
            <a:extLst>
              <a:ext uri="{FF2B5EF4-FFF2-40B4-BE49-F238E27FC236}">
                <a16:creationId xmlns:a16="http://schemas.microsoft.com/office/drawing/2014/main" id="{F1176EE0-7F9A-4FDE-BC58-3E455D50297F}"/>
              </a:ext>
            </a:extLst>
          </p:cNvPr>
          <p:cNvPicPr>
            <a:picLocks noChangeAspect="1"/>
          </p:cNvPicPr>
          <p:nvPr/>
        </p:nvPicPr>
        <p:blipFill>
          <a:blip r:embed="rId14"/>
          <a:stretch>
            <a:fillRect/>
          </a:stretch>
        </p:blipFill>
        <p:spPr>
          <a:xfrm>
            <a:off x="3893866" y="6434079"/>
            <a:ext cx="476316" cy="419158"/>
          </a:xfrm>
          <a:prstGeom prst="rect">
            <a:avLst/>
          </a:prstGeom>
        </p:spPr>
      </p:pic>
    </p:spTree>
    <p:extLst>
      <p:ext uri="{BB962C8B-B14F-4D97-AF65-F5344CB8AC3E}">
        <p14:creationId xmlns:p14="http://schemas.microsoft.com/office/powerpoint/2010/main" val="2627054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82D798-C8AC-468D-9381-8AABF740F8CB}"/>
              </a:ext>
            </a:extLst>
          </p:cNvPr>
          <p:cNvSpPr>
            <a:spLocks noGrp="1"/>
          </p:cNvSpPr>
          <p:nvPr>
            <p:ph type="body" sz="quarter" idx="10"/>
          </p:nvPr>
        </p:nvSpPr>
        <p:spPr>
          <a:xfrm>
            <a:off x="2541864" y="3255003"/>
            <a:ext cx="6001935" cy="1424650"/>
          </a:xfrm>
        </p:spPr>
        <p:txBody>
          <a:bodyPr/>
          <a:lstStyle/>
          <a:p>
            <a:r>
              <a:rPr lang="fr-FR" cap="all" dirty="0"/>
              <a:t>é</a:t>
            </a:r>
            <a:r>
              <a:rPr lang="fr-FR" dirty="0"/>
              <a:t>léments constitutifs du dossier de candidature</a:t>
            </a:r>
          </a:p>
        </p:txBody>
      </p:sp>
    </p:spTree>
    <p:extLst>
      <p:ext uri="{BB962C8B-B14F-4D97-AF65-F5344CB8AC3E}">
        <p14:creationId xmlns:p14="http://schemas.microsoft.com/office/powerpoint/2010/main" val="329261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 projet détaillé (1/2)</a:t>
            </a:r>
          </a:p>
        </p:txBody>
      </p:sp>
      <p:sp>
        <p:nvSpPr>
          <p:cNvPr id="4" name="Espace réservé du contenu 3"/>
          <p:cNvSpPr>
            <a:spLocks noGrp="1"/>
          </p:cNvSpPr>
          <p:nvPr>
            <p:ph idx="1"/>
            <p:custDataLst>
              <p:tags r:id="rId2"/>
            </p:custDataLst>
          </p:nvPr>
        </p:nvSpPr>
        <p:spPr>
          <a:xfrm>
            <a:off x="122772" y="873222"/>
            <a:ext cx="8922754" cy="5984777"/>
          </a:xfrm>
        </p:spPr>
        <p:txBody>
          <a:bodyPr>
            <a:noAutofit/>
          </a:bodyPr>
          <a:lstStyle/>
          <a:p>
            <a:pPr marL="0" indent="0">
              <a:buNone/>
            </a:pPr>
            <a:r>
              <a:rPr lang="fr-FR" sz="1300" dirty="0">
                <a:latin typeface="Arial" panose="020B0604020202020204" pitchFamily="34" charset="0"/>
                <a:cs typeface="Arial" panose="020B0604020202020204" pitchFamily="34" charset="0"/>
              </a:rPr>
              <a:t>Chaque candidat devra joindre à sa demande un </a:t>
            </a:r>
            <a:r>
              <a:rPr lang="fr-FR" sz="1300" b="1" dirty="0">
                <a:latin typeface="Arial" panose="020B0604020202020204" pitchFamily="34" charset="0"/>
                <a:cs typeface="Arial" panose="020B0604020202020204" pitchFamily="34" charset="0"/>
              </a:rPr>
              <a:t>projet détaillé d’une vingtaine de  pages hors annexes </a:t>
            </a:r>
            <a:r>
              <a:rPr lang="fr-FR" sz="1300" dirty="0">
                <a:latin typeface="Arial" panose="020B0604020202020204" pitchFamily="34" charset="0"/>
                <a:cs typeface="Arial" panose="020B0604020202020204" pitchFamily="34" charset="0"/>
              </a:rPr>
              <a:t>comportant les éléments suivants et </a:t>
            </a:r>
            <a:r>
              <a:rPr lang="fr-FR" sz="1300" b="1" dirty="0">
                <a:latin typeface="Arial" panose="020B0604020202020204" pitchFamily="34" charset="0"/>
                <a:cs typeface="Arial" panose="020B0604020202020204" pitchFamily="34" charset="0"/>
              </a:rPr>
              <a:t>respectant la </a:t>
            </a:r>
            <a:r>
              <a:rPr lang="fr-FR" sz="1300" b="1" dirty="0">
                <a:latin typeface="Arial" panose="020B0604020202020204" pitchFamily="34" charset="0"/>
                <a:cs typeface="Arial" panose="020B0604020202020204" pitchFamily="34" charset="0"/>
                <a:hlinkClick r:id="rId4"/>
              </a:rPr>
              <a:t>trame réponse (docx, 27 ko) </a:t>
            </a:r>
            <a:r>
              <a:rPr lang="fr-FR" sz="1300" b="1" dirty="0">
                <a:latin typeface="Arial" panose="020B0604020202020204" pitchFamily="34" charset="0"/>
                <a:cs typeface="Arial" panose="020B0604020202020204" pitchFamily="34" charset="0"/>
              </a:rPr>
              <a:t>jointe au présent document</a:t>
            </a:r>
            <a:r>
              <a:rPr lang="fr-FR" sz="1300" dirty="0">
                <a:latin typeface="Arial" panose="020B0604020202020204" pitchFamily="34" charset="0"/>
                <a:cs typeface="Arial" panose="020B0604020202020204" pitchFamily="34" charset="0"/>
              </a:rPr>
              <a:t> : </a:t>
            </a:r>
          </a:p>
          <a:p>
            <a:pPr>
              <a:buFont typeface="Wingdings" panose="05000000000000000000" pitchFamily="2" charset="2"/>
              <a:buChar char="ü"/>
            </a:pPr>
            <a:r>
              <a:rPr lang="fr-FR" sz="1300" b="1" dirty="0">
                <a:solidFill>
                  <a:srgbClr val="000000"/>
                </a:solidFill>
                <a:latin typeface="Arial" panose="020B0604020202020204" pitchFamily="34" charset="0"/>
                <a:ea typeface="Times New Roman"/>
                <a:cs typeface="Arial" panose="020B0604020202020204" pitchFamily="34" charset="0"/>
              </a:rPr>
              <a:t>Un résumé du projet </a:t>
            </a:r>
            <a:r>
              <a:rPr lang="fr-FR" sz="1200" dirty="0">
                <a:solidFill>
                  <a:srgbClr val="000000"/>
                </a:solidFill>
                <a:latin typeface="Arial" panose="020B0604020202020204" pitchFamily="34" charset="0"/>
                <a:ea typeface="Times New Roman"/>
                <a:cs typeface="Arial" panose="020B0604020202020204" pitchFamily="34" charset="0"/>
              </a:rPr>
              <a:t>(une page maximum)</a:t>
            </a:r>
          </a:p>
          <a:p>
            <a:pPr>
              <a:buFont typeface="Wingdings" panose="05000000000000000000" pitchFamily="2" charset="2"/>
              <a:buChar char="ü"/>
            </a:pPr>
            <a:r>
              <a:rPr lang="fr-FR" sz="1300" b="1" dirty="0">
                <a:solidFill>
                  <a:srgbClr val="000000"/>
                </a:solidFill>
                <a:latin typeface="Arial" panose="020B0604020202020204" pitchFamily="34" charset="0"/>
                <a:ea typeface="Times New Roman"/>
                <a:cs typeface="Arial" panose="020B0604020202020204" pitchFamily="34" charset="0"/>
              </a:rPr>
              <a:t>Le porteur à l’initiative du projet :</a:t>
            </a:r>
            <a:r>
              <a:rPr lang="fr-FR" sz="1300" dirty="0">
                <a:solidFill>
                  <a:srgbClr val="000000"/>
                </a:solidFill>
                <a:latin typeface="Arial" panose="020B0604020202020204" pitchFamily="34" charset="0"/>
                <a:ea typeface="Times New Roman"/>
                <a:cs typeface="Arial" panose="020B0604020202020204" pitchFamily="34" charset="0"/>
              </a:rPr>
              <a:t> </a:t>
            </a:r>
            <a:r>
              <a:rPr lang="fr-FR" sz="1200" dirty="0">
                <a:solidFill>
                  <a:srgbClr val="000000"/>
                </a:solidFill>
                <a:latin typeface="Arial" panose="020B0604020202020204" pitchFamily="34" charset="0"/>
                <a:ea typeface="Times New Roman"/>
                <a:cs typeface="Arial" panose="020B0604020202020204" pitchFamily="34" charset="0"/>
              </a:rPr>
              <a:t>structure ou groupement de partenaires (au-delà du </a:t>
            </a:r>
            <a:r>
              <a:rPr lang="fr-FR" sz="1200" dirty="0">
                <a:latin typeface="Arial" panose="020B0604020202020204" pitchFamily="34" charset="0"/>
                <a:ea typeface="Times New Roman"/>
                <a:cs typeface="Arial" panose="020B0604020202020204" pitchFamily="34" charset="0"/>
              </a:rPr>
              <a:t>porteur administratif de la demande de subvention qui doit être unique), légitimité et expérience sur la thématique du projet</a:t>
            </a:r>
          </a:p>
          <a:p>
            <a:pPr>
              <a:buFont typeface="Wingdings" panose="05000000000000000000" pitchFamily="2" charset="2"/>
              <a:buChar char="ü"/>
            </a:pPr>
            <a:r>
              <a:rPr lang="fr-FR" sz="1300" b="1" dirty="0">
                <a:latin typeface="Arial" panose="020B0604020202020204" pitchFamily="34" charset="0"/>
                <a:ea typeface="Times New Roman"/>
                <a:cs typeface="Arial" panose="020B0604020202020204" pitchFamily="34" charset="0"/>
              </a:rPr>
              <a:t>La description de l’équipe projet, </a:t>
            </a:r>
            <a:r>
              <a:rPr lang="fr-FR" sz="1200" dirty="0">
                <a:latin typeface="Arial" panose="020B0604020202020204" pitchFamily="34" charset="0"/>
                <a:ea typeface="Times New Roman"/>
                <a:cs typeface="Arial" panose="020B0604020202020204" pitchFamily="34" charset="0"/>
              </a:rPr>
              <a:t>des partenaires et de la gouvernance du projet</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Pour l’équipe interne : pilote du projet, personnes impliquées et compétences en lien avec le projet</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Pour les partenaires designers, concepteurs et évaluateurs : nom de l’organisme, nature juridique (laboratoire de recherche, association, entreprise à but lucratif), expériences en matière de design/conception/évaluation dans le champ médico-social ou de la santé au sens large, présentation des personnes participant au projet</a:t>
            </a:r>
          </a:p>
          <a:p>
            <a:pPr algn="just">
              <a:lnSpc>
                <a:spcPct val="115000"/>
              </a:lnSpc>
              <a:buFont typeface="Wingdings" panose="05000000000000000000" pitchFamily="2" charset="2"/>
              <a:buChar char="ü"/>
              <a:tabLst>
                <a:tab pos="228600" algn="l"/>
              </a:tabLst>
            </a:pPr>
            <a:r>
              <a:rPr lang="fr-FR" sz="1300" b="1" dirty="0">
                <a:solidFill>
                  <a:srgbClr val="000000"/>
                </a:solidFill>
                <a:latin typeface="Arial" panose="020B0604020202020204" pitchFamily="34" charset="0"/>
                <a:cs typeface="Arial" panose="020B0604020202020204" pitchFamily="34" charset="0"/>
              </a:rPr>
              <a:t>La description du dispositif envisagé : </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Nature du dispositif et modalités de fonctionnement envisagées, en justifiant les choix. Le modèle sera affiné durant la phase de conception, mais le porteur doit démontrer que le projet ne se réduit pas à un dispositif de remontée d’information, et argumenter les effets attendus sur les pratiques.</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Description précise du ou des terrains</a:t>
            </a:r>
          </a:p>
          <a:p>
            <a:pPr algn="just">
              <a:lnSpc>
                <a:spcPct val="115000"/>
              </a:lnSpc>
              <a:buFont typeface="Wingdings" panose="05000000000000000000" pitchFamily="2" charset="2"/>
              <a:buChar char="ü"/>
              <a:tabLst>
                <a:tab pos="228600" algn="l"/>
              </a:tabLst>
            </a:pPr>
            <a:r>
              <a:rPr lang="fr-FR" sz="1300" b="1" dirty="0">
                <a:solidFill>
                  <a:srgbClr val="000000"/>
                </a:solidFill>
                <a:latin typeface="Arial" panose="020B0604020202020204" pitchFamily="34" charset="0"/>
                <a:cs typeface="Arial" panose="020B0604020202020204" pitchFamily="34" charset="0"/>
              </a:rPr>
              <a:t>La justification de l’intérêt du projet et de sa faisabilité</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Intérêt du dispositif par rapport aux observations concrètes du terrain et aux besoins identifiés </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Eléments garantissant la faisabilité du projet</a:t>
            </a:r>
          </a:p>
          <a:p>
            <a:pPr algn="just">
              <a:lnSpc>
                <a:spcPct val="115000"/>
              </a:lnSpc>
              <a:buFont typeface="Wingdings" panose="05000000000000000000" pitchFamily="2" charset="2"/>
              <a:buChar char="ü"/>
              <a:tabLst>
                <a:tab pos="457200" algn="l"/>
              </a:tabLst>
            </a:pPr>
            <a:r>
              <a:rPr lang="fr-FR" sz="1300" b="1" dirty="0">
                <a:latin typeface="Arial" panose="020B0604020202020204" pitchFamily="34" charset="0"/>
                <a:ea typeface="Times New Roman"/>
                <a:cs typeface="Arial" panose="020B0604020202020204" pitchFamily="34" charset="0"/>
              </a:rPr>
              <a:t>La méthodologie retenue pour la conception et le déploiement du dispositif :</a:t>
            </a:r>
            <a:endParaRPr lang="fr-FR" sz="1300" dirty="0">
              <a:latin typeface="Arial" panose="020B0604020202020204" pitchFamily="34" charset="0"/>
              <a:ea typeface="Times New Roman"/>
              <a:cs typeface="Arial" panose="020B0604020202020204" pitchFamily="34" charset="0"/>
            </a:endParaRP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Présentation détaillée de la démarche de conception : Quelle méthode (design, co-construction, autre) ? Quelle implication des parties prenantes ? Quel process de déploiement ? Calendrier détaillé de la démarche </a:t>
            </a:r>
          </a:p>
          <a:p>
            <a:pPr algn="just">
              <a:lnSpc>
                <a:spcPct val="115000"/>
              </a:lnSpc>
              <a:buFont typeface="Wingdings" panose="05000000000000000000" pitchFamily="2" charset="2"/>
              <a:buChar char="ü"/>
              <a:tabLst>
                <a:tab pos="228600" algn="l"/>
              </a:tabLst>
            </a:pPr>
            <a:r>
              <a:rPr lang="fr-FR" sz="1300" b="1" dirty="0">
                <a:latin typeface="Arial" panose="020B0604020202020204" pitchFamily="34" charset="0"/>
                <a:ea typeface="Calibri"/>
                <a:cs typeface="Arial" panose="020B0604020202020204" pitchFamily="34" charset="0"/>
              </a:rPr>
              <a:t>La méthodologie retenue pour l’évaluation</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Questions évaluatives et hypothèses à tester</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Principaux éléments du protocole, méthode de recueil (quali, quanti), indicateurs retenus, calendrier détaillé</a:t>
            </a:r>
          </a:p>
          <a:p>
            <a:pPr marL="457200" lvl="1" indent="0" algn="just">
              <a:lnSpc>
                <a:spcPct val="115000"/>
              </a:lnSpc>
              <a:buNone/>
              <a:tabLst>
                <a:tab pos="914400" algn="l"/>
              </a:tabLst>
            </a:pPr>
            <a:r>
              <a:rPr lang="fr-FR" sz="1300" dirty="0">
                <a:latin typeface="Arial" panose="020B0604020202020204" pitchFamily="34" charset="0"/>
                <a:ea typeface="Calibri"/>
                <a:cs typeface="Arial" panose="020B0604020202020204" pitchFamily="34" charset="0"/>
              </a:rPr>
              <a:t> </a:t>
            </a:r>
          </a:p>
        </p:txBody>
      </p:sp>
      <p:pic>
        <p:nvPicPr>
          <p:cNvPr id="5" name="Image 4">
            <a:extLst>
              <a:ext uri="{FF2B5EF4-FFF2-40B4-BE49-F238E27FC236}">
                <a16:creationId xmlns:a16="http://schemas.microsoft.com/office/drawing/2014/main" id="{A609B497-A5C2-492B-AC2B-C484AFBCC857}"/>
              </a:ext>
            </a:extLst>
          </p:cNvPr>
          <p:cNvPicPr>
            <a:picLocks noChangeAspect="1"/>
          </p:cNvPicPr>
          <p:nvPr/>
        </p:nvPicPr>
        <p:blipFill rotWithShape="1">
          <a:blip r:embed="rId5"/>
          <a:srcRect t="1825" b="13716"/>
          <a:stretch/>
        </p:blipFill>
        <p:spPr>
          <a:xfrm>
            <a:off x="3893866" y="6503987"/>
            <a:ext cx="476316" cy="354012"/>
          </a:xfrm>
          <a:prstGeom prst="rect">
            <a:avLst/>
          </a:prstGeom>
        </p:spPr>
      </p:pic>
      <p:sp>
        <p:nvSpPr>
          <p:cNvPr id="6" name="Espace réservé du numéro de diapositive 5">
            <a:extLst>
              <a:ext uri="{FF2B5EF4-FFF2-40B4-BE49-F238E27FC236}">
                <a16:creationId xmlns:a16="http://schemas.microsoft.com/office/drawing/2014/main" id="{F2987E33-B0FE-4461-BBA6-5C0314AE32CD}"/>
              </a:ext>
            </a:extLst>
          </p:cNvPr>
          <p:cNvSpPr>
            <a:spLocks noGrp="1"/>
          </p:cNvSpPr>
          <p:nvPr>
            <p:ph type="sldNum" sz="quarter" idx="14"/>
          </p:nvPr>
        </p:nvSpPr>
        <p:spPr/>
        <p:txBody>
          <a:bodyPr/>
          <a:lstStyle/>
          <a:p>
            <a:fld id="{9242190C-1718-4DF4-AE65-993259183895}" type="slidenum">
              <a:rPr lang="fr-FR" smtClean="0"/>
              <a:t>34</a:t>
            </a:fld>
            <a:endParaRPr lang="fr-FR"/>
          </a:p>
        </p:txBody>
      </p:sp>
    </p:spTree>
    <p:extLst>
      <p:ext uri="{BB962C8B-B14F-4D97-AF65-F5344CB8AC3E}">
        <p14:creationId xmlns:p14="http://schemas.microsoft.com/office/powerpoint/2010/main" val="2978139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 projet détaillé (2/2)</a:t>
            </a:r>
          </a:p>
        </p:txBody>
      </p:sp>
      <p:sp>
        <p:nvSpPr>
          <p:cNvPr id="4" name="Espace réservé du contenu 3"/>
          <p:cNvSpPr>
            <a:spLocks noGrp="1"/>
          </p:cNvSpPr>
          <p:nvPr>
            <p:ph idx="1"/>
            <p:custDataLst>
              <p:tags r:id="rId2"/>
            </p:custDataLst>
          </p:nvPr>
        </p:nvSpPr>
        <p:spPr>
          <a:xfrm>
            <a:off x="254658" y="1341680"/>
            <a:ext cx="8467311" cy="4679291"/>
          </a:xfrm>
        </p:spPr>
        <p:txBody>
          <a:bodyPr>
            <a:normAutofit/>
          </a:bodyPr>
          <a:lstStyle/>
          <a:p>
            <a:pPr lvl="0">
              <a:lnSpc>
                <a:spcPct val="115000"/>
              </a:lnSpc>
              <a:spcAft>
                <a:spcPts val="0"/>
              </a:spcAft>
              <a:buFont typeface="Wingdings" panose="05000000000000000000" pitchFamily="2" charset="2"/>
              <a:buChar char="ü"/>
              <a:tabLst>
                <a:tab pos="457200" algn="l"/>
              </a:tabLst>
            </a:pPr>
            <a:r>
              <a:rPr lang="fr-FR" sz="1600" b="1" dirty="0"/>
              <a:t> Annexes obligatoires : </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Annexe 1</a:t>
            </a:r>
            <a:r>
              <a:rPr lang="fr-FR" sz="1600" dirty="0">
                <a:latin typeface="Arial" panose="020B0604020202020204" pitchFamily="34" charset="0"/>
                <a:cs typeface="Arial" panose="020B0604020202020204" pitchFamily="34" charset="0"/>
              </a:rPr>
              <a:t> : Lettres d’engagement du ou des établissements au sein desquels le dispositif sera expérimenté, dès lors que l’institution porteuse du projet n’est pas l’établissement lui-même. </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Annexe 2</a:t>
            </a:r>
            <a:r>
              <a:rPr lang="fr-FR" sz="1600" dirty="0">
                <a:latin typeface="Arial" panose="020B0604020202020204" pitchFamily="34" charset="0"/>
                <a:cs typeface="Arial" panose="020B0604020202020204" pitchFamily="34" charset="0"/>
              </a:rPr>
              <a:t> : Présentation détaillée des partenaires/prestataires associés au projet (évaluateur et, le cas échéant, partenaire en charge du design/conception du dispositif)</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Annexe 3</a:t>
            </a:r>
            <a:r>
              <a:rPr lang="fr-FR" sz="1600" dirty="0">
                <a:latin typeface="Arial" panose="020B0604020202020204" pitchFamily="34" charset="0"/>
                <a:cs typeface="Arial" panose="020B0604020202020204" pitchFamily="34" charset="0"/>
              </a:rPr>
              <a:t> : Devis détaillés des prestataires (évaluateur et, le cas échéant, partenaire en charge du design/conception du dispositif) </a:t>
            </a: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marL="0"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p:txBody>
      </p:sp>
      <p:sp>
        <p:nvSpPr>
          <p:cNvPr id="5" name="Triangle isocèle 4">
            <a:extLst>
              <a:ext uri="{FF2B5EF4-FFF2-40B4-BE49-F238E27FC236}">
                <a16:creationId xmlns:a16="http://schemas.microsoft.com/office/drawing/2014/main" id="{BC3F205E-F68C-459C-BE89-7B03C9B3A50D}"/>
              </a:ext>
            </a:extLst>
          </p:cNvPr>
          <p:cNvSpPr/>
          <p:nvPr>
            <p:custDataLst>
              <p:tags r:id="rId3"/>
            </p:custDataLst>
          </p:nvPr>
        </p:nvSpPr>
        <p:spPr>
          <a:xfrm>
            <a:off x="407963" y="4199205"/>
            <a:ext cx="928468" cy="1045585"/>
          </a:xfrm>
          <a:prstGeom prst="triangl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4000" b="1" dirty="0">
                <a:solidFill>
                  <a:schemeClr val="tx1"/>
                </a:solidFill>
              </a:rPr>
              <a:t>!</a:t>
            </a:r>
          </a:p>
        </p:txBody>
      </p:sp>
      <p:sp>
        <p:nvSpPr>
          <p:cNvPr id="3" name="ZoneTexte 2">
            <a:extLst>
              <a:ext uri="{FF2B5EF4-FFF2-40B4-BE49-F238E27FC236}">
                <a16:creationId xmlns:a16="http://schemas.microsoft.com/office/drawing/2014/main" id="{7F45CC8D-F746-40F4-AF27-F931945AC1F6}"/>
              </a:ext>
            </a:extLst>
          </p:cNvPr>
          <p:cNvSpPr txBox="1"/>
          <p:nvPr/>
        </p:nvSpPr>
        <p:spPr>
          <a:xfrm>
            <a:off x="1730326" y="4516511"/>
            <a:ext cx="6696222" cy="923330"/>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Le projet détaillé devra impérativement respecter la </a:t>
            </a:r>
            <a:r>
              <a:rPr lang="fr-FR" b="1" dirty="0">
                <a:latin typeface="Arial" panose="020B0604020202020204" pitchFamily="34" charset="0"/>
                <a:cs typeface="Arial" panose="020B0604020202020204" pitchFamily="34" charset="0"/>
                <a:hlinkClick r:id="rId5"/>
              </a:rPr>
              <a:t>trame de réponse mise en ligne (docx, 27 ko) </a:t>
            </a:r>
            <a:r>
              <a:rPr lang="fr-FR" b="1" dirty="0">
                <a:latin typeface="Arial" panose="020B0604020202020204" pitchFamily="34" charset="0"/>
                <a:cs typeface="Arial" panose="020B0604020202020204" pitchFamily="34" charset="0"/>
              </a:rPr>
              <a:t>sur le site de la CNSA </a:t>
            </a:r>
          </a:p>
        </p:txBody>
      </p:sp>
      <p:pic>
        <p:nvPicPr>
          <p:cNvPr id="6" name="Image 5">
            <a:extLst>
              <a:ext uri="{FF2B5EF4-FFF2-40B4-BE49-F238E27FC236}">
                <a16:creationId xmlns:a16="http://schemas.microsoft.com/office/drawing/2014/main" id="{4FA882CF-E1CB-4C8A-8523-577E58075334}"/>
              </a:ext>
            </a:extLst>
          </p:cNvPr>
          <p:cNvPicPr>
            <a:picLocks noChangeAspect="1"/>
          </p:cNvPicPr>
          <p:nvPr/>
        </p:nvPicPr>
        <p:blipFill>
          <a:blip r:embed="rId6"/>
          <a:stretch>
            <a:fillRect/>
          </a:stretch>
        </p:blipFill>
        <p:spPr>
          <a:xfrm>
            <a:off x="3893866" y="6332523"/>
            <a:ext cx="476316" cy="419158"/>
          </a:xfrm>
          <a:prstGeom prst="rect">
            <a:avLst/>
          </a:prstGeom>
        </p:spPr>
      </p:pic>
      <p:sp>
        <p:nvSpPr>
          <p:cNvPr id="8" name="Espace réservé du numéro de diapositive 7">
            <a:extLst>
              <a:ext uri="{FF2B5EF4-FFF2-40B4-BE49-F238E27FC236}">
                <a16:creationId xmlns:a16="http://schemas.microsoft.com/office/drawing/2014/main" id="{8E1FCE06-5CDD-494E-8157-55E976BD11F8}"/>
              </a:ext>
            </a:extLst>
          </p:cNvPr>
          <p:cNvSpPr>
            <a:spLocks noGrp="1"/>
          </p:cNvSpPr>
          <p:nvPr>
            <p:ph type="sldNum" sz="quarter" idx="14"/>
          </p:nvPr>
        </p:nvSpPr>
        <p:spPr/>
        <p:txBody>
          <a:bodyPr/>
          <a:lstStyle/>
          <a:p>
            <a:fld id="{9242190C-1718-4DF4-AE65-993259183895}" type="slidenum">
              <a:rPr lang="fr-FR" smtClean="0"/>
              <a:t>35</a:t>
            </a:fld>
            <a:endParaRPr lang="fr-FR"/>
          </a:p>
        </p:txBody>
      </p:sp>
    </p:spTree>
    <p:extLst>
      <p:ext uri="{BB962C8B-B14F-4D97-AF65-F5344CB8AC3E}">
        <p14:creationId xmlns:p14="http://schemas.microsoft.com/office/powerpoint/2010/main" val="2570485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20882" y="2571942"/>
            <a:ext cx="5923118" cy="1424650"/>
          </a:xfrm>
        </p:spPr>
        <p:txBody>
          <a:bodyPr>
            <a:normAutofit/>
          </a:bodyPr>
          <a:lstStyle/>
          <a:p>
            <a:r>
              <a:rPr lang="fr-FR" dirty="0"/>
              <a:t>Déposer un projet : </a:t>
            </a:r>
          </a:p>
          <a:p>
            <a:r>
              <a:rPr lang="fr-FR" dirty="0"/>
              <a:t>modalités et calendrier</a:t>
            </a:r>
          </a:p>
        </p:txBody>
      </p:sp>
    </p:spTree>
    <p:extLst>
      <p:ext uri="{BB962C8B-B14F-4D97-AF65-F5344CB8AC3E}">
        <p14:creationId xmlns:p14="http://schemas.microsoft.com/office/powerpoint/2010/main" val="375141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Déposer son dossier</a:t>
            </a:r>
          </a:p>
        </p:txBody>
      </p:sp>
      <p:sp>
        <p:nvSpPr>
          <p:cNvPr id="4" name="Espace réservé du contenu 3"/>
          <p:cNvSpPr>
            <a:spLocks noGrp="1"/>
          </p:cNvSpPr>
          <p:nvPr>
            <p:ph idx="1"/>
            <p:custDataLst>
              <p:tags r:id="rId2"/>
            </p:custDataLst>
          </p:nvPr>
        </p:nvSpPr>
        <p:spPr>
          <a:xfrm>
            <a:off x="374454" y="985537"/>
            <a:ext cx="8586666" cy="5518450"/>
          </a:xfrm>
        </p:spPr>
        <p:txBody>
          <a:bodyPr>
            <a:normAutofit/>
          </a:bodyPr>
          <a:lstStyle/>
          <a:p>
            <a:pPr marL="0" indent="0">
              <a:buNone/>
            </a:pPr>
            <a:endParaRPr lang="fr-FR" dirty="0">
              <a:highlight>
                <a:srgbClr val="FFFFFF"/>
              </a:highlight>
            </a:endParaRPr>
          </a:p>
          <a:p>
            <a:pPr>
              <a:buFont typeface="Wingdings" panose="05000000000000000000" pitchFamily="2" charset="2"/>
              <a:buChar char="ü"/>
            </a:pPr>
            <a:r>
              <a:rPr lang="fr-FR" b="1" dirty="0">
                <a:highlight>
                  <a:srgbClr val="FFFFFF"/>
                </a:highlight>
              </a:rPr>
              <a:t>Étape 1 : dépôt en ligne :</a:t>
            </a:r>
            <a:r>
              <a:rPr lang="fr-FR" dirty="0">
                <a:highlight>
                  <a:srgbClr val="FFFFFF"/>
                </a:highlight>
              </a:rPr>
              <a:t> </a:t>
            </a:r>
            <a:r>
              <a:rPr lang="fr-FR" b="1" u="sng" dirty="0">
                <a:highlight>
                  <a:srgbClr val="FFFFFF"/>
                </a:highlight>
                <a:hlinkClick r:id="rId4"/>
              </a:rPr>
              <a:t>https://galis-subventions.cnsa.fr</a:t>
            </a:r>
            <a:r>
              <a:rPr lang="fr-FR" b="1" dirty="0">
                <a:highlight>
                  <a:srgbClr val="FFFFFF"/>
                </a:highlight>
                <a:hlinkClick r:id="rId4"/>
              </a:rPr>
              <a:t>/</a:t>
            </a:r>
            <a:r>
              <a:rPr lang="fr-FR" b="1" dirty="0">
                <a:highlight>
                  <a:srgbClr val="FFFFFF"/>
                </a:highlight>
              </a:rPr>
              <a:t>  avant le 24 février 2023 minuit</a:t>
            </a:r>
            <a:endParaRPr lang="fr-FR" b="1" strike="sngStrike" dirty="0">
              <a:highlight>
                <a:srgbClr val="FFFFFF"/>
              </a:highlight>
            </a:endParaRPr>
          </a:p>
          <a:p>
            <a:pPr lvl="1">
              <a:buFont typeface="Arial" panose="020B0604020202020204" pitchFamily="34" charset="0"/>
              <a:buChar char="•"/>
            </a:pPr>
            <a:r>
              <a:rPr lang="fr-FR" dirty="0">
                <a:highlight>
                  <a:srgbClr val="FFFFFF"/>
                </a:highlight>
              </a:rPr>
              <a:t>Préalable : </a:t>
            </a:r>
            <a:r>
              <a:rPr lang="fr-FR" dirty="0">
                <a:highlight>
                  <a:srgbClr val="FFFFFF"/>
                </a:highlight>
                <a:hlinkClick r:id="rId5"/>
              </a:rPr>
              <a:t>Créez votre compte utilisateur sur la plateforme GALIS</a:t>
            </a:r>
            <a:endParaRPr lang="fr-FR" dirty="0">
              <a:highlight>
                <a:srgbClr val="FFFFFF"/>
              </a:highlight>
            </a:endParaRPr>
          </a:p>
          <a:p>
            <a:pPr lvl="1">
              <a:buFont typeface="Arial" panose="020B0604020202020204" pitchFamily="34" charset="0"/>
              <a:buChar char="•"/>
            </a:pPr>
            <a:r>
              <a:rPr lang="fr-FR" dirty="0">
                <a:highlight>
                  <a:srgbClr val="FFFFFF"/>
                </a:highlight>
              </a:rPr>
              <a:t>Déposez votre candidature </a:t>
            </a:r>
            <a:r>
              <a:rPr lang="fr-FR" b="1" u="sng" dirty="0">
                <a:highlight>
                  <a:srgbClr val="FFFFFF"/>
                </a:highlight>
              </a:rPr>
              <a:t>en sélectionnant le téléservice appel à projets thématique 2023 </a:t>
            </a:r>
          </a:p>
          <a:p>
            <a:pPr lvl="1">
              <a:buFont typeface="Arial" panose="020B0604020202020204" pitchFamily="34" charset="0"/>
              <a:buChar char="•"/>
            </a:pPr>
            <a:r>
              <a:rPr lang="fr-FR" dirty="0">
                <a:highlight>
                  <a:srgbClr val="FFFFFF"/>
                </a:highlight>
              </a:rPr>
              <a:t>Une notice d’utilisation de la plateforme est disponible sur </a:t>
            </a:r>
            <a:r>
              <a:rPr lang="fr-FR" dirty="0">
                <a:highlight>
                  <a:srgbClr val="FFFFFF"/>
                </a:highlight>
                <a:hlinkClick r:id="rId6"/>
              </a:rPr>
              <a:t>le site internet de la CNSA</a:t>
            </a:r>
            <a:endParaRPr lang="fr-FR" dirty="0">
              <a:highlight>
                <a:srgbClr val="FFFFFF"/>
              </a:highlight>
            </a:endParaRPr>
          </a:p>
          <a:p>
            <a:pPr>
              <a:spcBef>
                <a:spcPts val="1200"/>
              </a:spcBef>
              <a:buFont typeface="Wingdings" panose="05000000000000000000" pitchFamily="2" charset="2"/>
              <a:buChar char="ü"/>
            </a:pPr>
            <a:r>
              <a:rPr lang="fr-FR" b="1" dirty="0">
                <a:highlight>
                  <a:srgbClr val="FFFFFF"/>
                </a:highlight>
              </a:rPr>
              <a:t>Étape 2 : Envoi par courrier avec accusé réception, avant le 24 février 2023 minuit, cachet de la poste faisant foi, </a:t>
            </a:r>
            <a:r>
              <a:rPr lang="fr-FR" dirty="0">
                <a:highlight>
                  <a:srgbClr val="FFFFFF"/>
                </a:highlight>
              </a:rPr>
              <a:t>des pièces demandées à l’adresse suivante : </a:t>
            </a:r>
          </a:p>
          <a:p>
            <a:pPr>
              <a:buFont typeface="Wingdings" panose="05000000000000000000" pitchFamily="2" charset="2"/>
              <a:buChar char="ü"/>
            </a:pPr>
            <a:endParaRPr lang="fr-FR" dirty="0">
              <a:highlight>
                <a:srgbClr val="FFFFFF"/>
              </a:highlight>
            </a:endParaRPr>
          </a:p>
          <a:p>
            <a:pPr marL="0" indent="0">
              <a:buNone/>
            </a:pPr>
            <a:r>
              <a:rPr lang="fr-FR" b="1" dirty="0">
                <a:highlight>
                  <a:srgbClr val="FFFFFF"/>
                </a:highlight>
              </a:rPr>
              <a:t> 				CNSA</a:t>
            </a:r>
            <a:endParaRPr lang="fr-FR" dirty="0">
              <a:highlight>
                <a:srgbClr val="FFFFFF"/>
              </a:highlight>
            </a:endParaRPr>
          </a:p>
          <a:p>
            <a:pPr marL="0" indent="0" algn="ctr">
              <a:buNone/>
            </a:pPr>
            <a:r>
              <a:rPr lang="fr-FR" b="1" dirty="0">
                <a:highlight>
                  <a:srgbClr val="FFFFFF"/>
                </a:highlight>
              </a:rPr>
              <a:t>Direction de la Prospective et des études – AAP thématique 2023</a:t>
            </a:r>
            <a:endParaRPr lang="fr-FR" dirty="0">
              <a:highlight>
                <a:srgbClr val="FFFFFF"/>
              </a:highlight>
            </a:endParaRPr>
          </a:p>
          <a:p>
            <a:pPr marL="0" indent="0" algn="ctr">
              <a:buNone/>
            </a:pPr>
            <a:r>
              <a:rPr lang="fr-FR" b="1" dirty="0">
                <a:highlight>
                  <a:srgbClr val="FFFFFF"/>
                </a:highlight>
              </a:rPr>
              <a:t>66, avenue du Maine</a:t>
            </a:r>
            <a:endParaRPr lang="fr-FR" dirty="0">
              <a:highlight>
                <a:srgbClr val="FFFFFF"/>
              </a:highlight>
            </a:endParaRPr>
          </a:p>
          <a:p>
            <a:pPr marL="0" indent="0" algn="ctr">
              <a:buNone/>
            </a:pPr>
            <a:r>
              <a:rPr lang="fr-FR" b="1" dirty="0">
                <a:highlight>
                  <a:srgbClr val="FFFFFF"/>
                </a:highlight>
              </a:rPr>
              <a:t>75682 Paris cedex 14</a:t>
            </a:r>
            <a:endParaRPr lang="fr-FR" dirty="0">
              <a:highlight>
                <a:srgbClr val="FFFFFF"/>
              </a:highlight>
            </a:endParaRPr>
          </a:p>
          <a:p>
            <a:pPr>
              <a:spcBef>
                <a:spcPts val="1200"/>
              </a:spcBef>
              <a:buFont typeface="Wingdings" panose="05000000000000000000" pitchFamily="2" charset="2"/>
              <a:buChar char="ü"/>
            </a:pPr>
            <a:r>
              <a:rPr lang="fr-FR" b="1" dirty="0">
                <a:highlight>
                  <a:srgbClr val="FFFFFF"/>
                </a:highlight>
              </a:rPr>
              <a:t>Les dates : </a:t>
            </a:r>
          </a:p>
          <a:p>
            <a:pPr lvl="1">
              <a:buFont typeface="Arial" panose="020B0604020202020204" pitchFamily="34" charset="0"/>
              <a:buChar char="•"/>
            </a:pPr>
            <a:r>
              <a:rPr lang="fr-FR" dirty="0">
                <a:highlight>
                  <a:srgbClr val="FFFFFF"/>
                </a:highlight>
              </a:rPr>
              <a:t>Lancement de l’appel à projets : </a:t>
            </a:r>
            <a:r>
              <a:rPr lang="fr-FR" b="1" dirty="0">
                <a:highlight>
                  <a:srgbClr val="FFFFFF"/>
                </a:highlight>
              </a:rPr>
              <a:t>novembre 2022</a:t>
            </a:r>
          </a:p>
          <a:p>
            <a:pPr lvl="1">
              <a:buFont typeface="Arial" panose="020B0604020202020204" pitchFamily="34" charset="0"/>
              <a:buChar char="•"/>
            </a:pPr>
            <a:r>
              <a:rPr lang="fr-FR" b="1" dirty="0">
                <a:highlight>
                  <a:srgbClr val="FFFFFF"/>
                </a:highlight>
              </a:rPr>
              <a:t>Webinaire de présentation de l’appel à projets : 12 janvier 2023</a:t>
            </a:r>
          </a:p>
          <a:p>
            <a:pPr lvl="1">
              <a:buFont typeface="Arial" panose="020B0604020202020204" pitchFamily="34" charset="0"/>
              <a:buChar char="•"/>
            </a:pPr>
            <a:r>
              <a:rPr lang="fr-FR" dirty="0">
                <a:highlight>
                  <a:srgbClr val="FFFFFF"/>
                </a:highlight>
              </a:rPr>
              <a:t>Période de dépôt en ligne des projets : </a:t>
            </a:r>
            <a:r>
              <a:rPr lang="fr-FR" b="1" dirty="0">
                <a:highlight>
                  <a:srgbClr val="FFFFFF"/>
                </a:highlight>
              </a:rPr>
              <a:t>12 janvier 2023 - 24 février 2023</a:t>
            </a:r>
            <a:endParaRPr lang="fr-FR" b="1" strike="sngStrike" dirty="0">
              <a:solidFill>
                <a:srgbClr val="FF0000"/>
              </a:solidFill>
              <a:highlight>
                <a:srgbClr val="FFFFFF"/>
              </a:highlight>
            </a:endParaRPr>
          </a:p>
          <a:p>
            <a:pPr lvl="1">
              <a:buFont typeface="Arial" panose="020B0604020202020204" pitchFamily="34" charset="0"/>
              <a:buChar char="•"/>
            </a:pPr>
            <a:r>
              <a:rPr lang="fr-FR" dirty="0">
                <a:highlight>
                  <a:srgbClr val="FFFFFF"/>
                </a:highlight>
              </a:rPr>
              <a:t>Réunion du comité des subventions : </a:t>
            </a:r>
            <a:r>
              <a:rPr lang="fr-FR" b="1" dirty="0">
                <a:highlight>
                  <a:srgbClr val="FFFFFF"/>
                </a:highlight>
              </a:rPr>
              <a:t>juin 2023</a:t>
            </a:r>
          </a:p>
          <a:p>
            <a:pPr lvl="1">
              <a:buFont typeface="Arial" panose="020B0604020202020204" pitchFamily="34" charset="0"/>
              <a:buChar char="•"/>
            </a:pPr>
            <a:r>
              <a:rPr lang="fr-FR" dirty="0">
                <a:highlight>
                  <a:srgbClr val="FFFFFF"/>
                </a:highlight>
              </a:rPr>
              <a:t>Communication des décisions : </a:t>
            </a:r>
            <a:r>
              <a:rPr lang="fr-FR" b="1" dirty="0">
                <a:highlight>
                  <a:srgbClr val="FFFFFF"/>
                </a:highlight>
              </a:rPr>
              <a:t>septembre 2023</a:t>
            </a:r>
          </a:p>
          <a:p>
            <a:pPr lvl="1">
              <a:buFont typeface="Arial" panose="020B0604020202020204" pitchFamily="34" charset="0"/>
              <a:buChar char="•"/>
            </a:pPr>
            <a:r>
              <a:rPr lang="fr-FR" dirty="0">
                <a:highlight>
                  <a:srgbClr val="FFFFFF"/>
                </a:highlight>
              </a:rPr>
              <a:t>Procédure de conventionnement : </a:t>
            </a:r>
            <a:r>
              <a:rPr lang="fr-FR" b="1" dirty="0">
                <a:highlight>
                  <a:srgbClr val="FFFFFF"/>
                </a:highlight>
              </a:rPr>
              <a:t>avant fin 2023</a:t>
            </a:r>
          </a:p>
          <a:p>
            <a:pPr lvl="1">
              <a:buFont typeface="Arial" panose="020B0604020202020204" pitchFamily="34" charset="0"/>
              <a:buChar char="•"/>
            </a:pPr>
            <a:r>
              <a:rPr lang="fr-FR" dirty="0">
                <a:highlight>
                  <a:srgbClr val="FFFFFF"/>
                </a:highlight>
              </a:rPr>
              <a:t>Démarrage des projets : </a:t>
            </a:r>
            <a:r>
              <a:rPr lang="fr-FR" b="1" dirty="0">
                <a:highlight>
                  <a:srgbClr val="FFFFFF"/>
                </a:highlight>
              </a:rPr>
              <a:t>janvier 2024</a:t>
            </a:r>
          </a:p>
          <a:p>
            <a:pPr lvl="1">
              <a:buFont typeface="Wingdings" panose="05000000000000000000" pitchFamily="2" charset="2"/>
              <a:buChar char="ü"/>
            </a:pPr>
            <a:endParaRPr lang="fr-FR" dirty="0"/>
          </a:p>
          <a:p>
            <a:pPr>
              <a:buFont typeface="Wingdings" panose="05000000000000000000" pitchFamily="2" charset="2"/>
              <a:buChar char="ü"/>
            </a:pPr>
            <a:endParaRPr lang="fr-FR" dirty="0"/>
          </a:p>
          <a:p>
            <a:pPr lvl="1">
              <a:buFont typeface="Arial" panose="020B0604020202020204" pitchFamily="34" charset="0"/>
              <a:buChar char="•"/>
            </a:pPr>
            <a:endParaRPr lang="fr-FR" dirty="0"/>
          </a:p>
          <a:p>
            <a:endParaRPr lang="fr-FR" dirty="0"/>
          </a:p>
        </p:txBody>
      </p:sp>
      <p:pic>
        <p:nvPicPr>
          <p:cNvPr id="5" name="Image 4">
            <a:extLst>
              <a:ext uri="{FF2B5EF4-FFF2-40B4-BE49-F238E27FC236}">
                <a16:creationId xmlns:a16="http://schemas.microsoft.com/office/drawing/2014/main" id="{D59D578E-A801-4343-A822-3EBF8F6DF362}"/>
              </a:ext>
            </a:extLst>
          </p:cNvPr>
          <p:cNvPicPr>
            <a:picLocks noChangeAspect="1"/>
          </p:cNvPicPr>
          <p:nvPr/>
        </p:nvPicPr>
        <p:blipFill>
          <a:blip r:embed="rId7"/>
          <a:stretch>
            <a:fillRect/>
          </a:stretch>
        </p:blipFill>
        <p:spPr>
          <a:xfrm>
            <a:off x="3893866" y="6438842"/>
            <a:ext cx="476316" cy="419158"/>
          </a:xfrm>
          <a:prstGeom prst="rect">
            <a:avLst/>
          </a:prstGeom>
        </p:spPr>
      </p:pic>
      <p:sp>
        <p:nvSpPr>
          <p:cNvPr id="6" name="Espace réservé du numéro de diapositive 5">
            <a:extLst>
              <a:ext uri="{FF2B5EF4-FFF2-40B4-BE49-F238E27FC236}">
                <a16:creationId xmlns:a16="http://schemas.microsoft.com/office/drawing/2014/main" id="{AE3E0307-26FE-4872-865B-83C407C02FC4}"/>
              </a:ext>
            </a:extLst>
          </p:cNvPr>
          <p:cNvSpPr>
            <a:spLocks noGrp="1"/>
          </p:cNvSpPr>
          <p:nvPr>
            <p:ph type="sldNum" sz="quarter" idx="14"/>
          </p:nvPr>
        </p:nvSpPr>
        <p:spPr/>
        <p:txBody>
          <a:bodyPr/>
          <a:lstStyle/>
          <a:p>
            <a:fld id="{9242190C-1718-4DF4-AE65-993259183895}" type="slidenum">
              <a:rPr lang="fr-FR" smtClean="0"/>
              <a:t>37</a:t>
            </a:fld>
            <a:endParaRPr lang="fr-FR"/>
          </a:p>
        </p:txBody>
      </p:sp>
    </p:spTree>
    <p:extLst>
      <p:ext uri="{BB962C8B-B14F-4D97-AF65-F5344CB8AC3E}">
        <p14:creationId xmlns:p14="http://schemas.microsoft.com/office/powerpoint/2010/main" val="414441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A6854D9-3B11-428E-AF3C-F4F84C784F13}"/>
              </a:ext>
            </a:extLst>
          </p:cNvPr>
          <p:cNvSpPr>
            <a:spLocks noGrp="1"/>
          </p:cNvSpPr>
          <p:nvPr>
            <p:ph type="body" sz="quarter" idx="10"/>
          </p:nvPr>
        </p:nvSpPr>
        <p:spPr/>
        <p:txBody>
          <a:bodyPr/>
          <a:lstStyle/>
          <a:p>
            <a:r>
              <a:rPr lang="fr-FR" dirty="0"/>
              <a:t>Accusé réception des candidatures</a:t>
            </a:r>
          </a:p>
        </p:txBody>
      </p:sp>
      <p:sp>
        <p:nvSpPr>
          <p:cNvPr id="6" name="Triangle isocèle 5">
            <a:extLst>
              <a:ext uri="{FF2B5EF4-FFF2-40B4-BE49-F238E27FC236}">
                <a16:creationId xmlns:a16="http://schemas.microsoft.com/office/drawing/2014/main" id="{192B8511-E4EC-4DD4-B36C-EEE6D804290D}"/>
              </a:ext>
            </a:extLst>
          </p:cNvPr>
          <p:cNvSpPr/>
          <p:nvPr>
            <p:custDataLst>
              <p:tags r:id="rId1"/>
            </p:custDataLst>
          </p:nvPr>
        </p:nvSpPr>
        <p:spPr>
          <a:xfrm>
            <a:off x="178703" y="2661860"/>
            <a:ext cx="1509420" cy="1558448"/>
          </a:xfrm>
          <a:prstGeom prst="triangl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4000" b="1" dirty="0">
                <a:solidFill>
                  <a:schemeClr val="tx1"/>
                </a:solidFill>
              </a:rPr>
              <a:t>!</a:t>
            </a:r>
          </a:p>
        </p:txBody>
      </p:sp>
      <p:sp>
        <p:nvSpPr>
          <p:cNvPr id="7" name="ZoneTexte 6">
            <a:extLst>
              <a:ext uri="{FF2B5EF4-FFF2-40B4-BE49-F238E27FC236}">
                <a16:creationId xmlns:a16="http://schemas.microsoft.com/office/drawing/2014/main" id="{1EF8A9B5-2CA6-4635-9E52-880BC9674F4C}"/>
              </a:ext>
            </a:extLst>
          </p:cNvPr>
          <p:cNvSpPr txBox="1"/>
          <p:nvPr/>
        </p:nvSpPr>
        <p:spPr>
          <a:xfrm>
            <a:off x="1977268" y="1148675"/>
            <a:ext cx="6696222" cy="535531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Seuls les projets correctement déposés sur la plate-forme de dépôt en ligne GALIS sont pris en compte dans le processus de sélection.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Lors du dépôt, il est impératif de déposer son projet en cliquant sur le guichet </a:t>
            </a:r>
            <a:r>
              <a:rPr lang="fr-FR" b="1" dirty="0">
                <a:latin typeface="Arial" panose="020B0604020202020204" pitchFamily="34" charset="0"/>
                <a:cs typeface="Arial" panose="020B0604020202020204" pitchFamily="34" charset="0"/>
              </a:rPr>
              <a:t>« Appel à projets thématique 2023 ». </a:t>
            </a:r>
            <a:r>
              <a:rPr lang="fr-FR" dirty="0">
                <a:latin typeface="Arial" panose="020B0604020202020204" pitchFamily="34" charset="0"/>
                <a:cs typeface="Arial" panose="020B0604020202020204" pitchFamily="34" charset="0"/>
              </a:rPr>
              <a:t>Une demande déposé sur un autre guichet ne sera pas prise en compte.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A l’issue de la procédure de dépôt des candidatures en ligne, </a:t>
            </a:r>
            <a:r>
              <a:rPr lang="fr-FR" b="1" dirty="0">
                <a:latin typeface="Arial" panose="020B0604020202020204" pitchFamily="34" charset="0"/>
                <a:cs typeface="Arial" panose="020B0604020202020204" pitchFamily="34" charset="0"/>
              </a:rPr>
              <a:t>un accusé de réception vous est automatiquement adressé par voie électronique. Cet accusé de réception valide le dépôt effectif de votre dossier. </a:t>
            </a:r>
            <a:r>
              <a:rPr lang="fr-FR" dirty="0">
                <a:latin typeface="Arial" panose="020B0604020202020204" pitchFamily="34" charset="0"/>
                <a:cs typeface="Arial" panose="020B0604020202020204" pitchFamily="34" charset="0"/>
              </a:rPr>
              <a:t>Il est inutile de transmettre également le dossier par mail. </a:t>
            </a:r>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En cas de divergences entre le dossier papier et le dossier déposé en ligne, seuls les éléments figurant dans le dossier déposé en ligne sont pris en compte</a:t>
            </a:r>
          </a:p>
          <a:p>
            <a:endParaRPr lang="fr-FR" b="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18F5724F-B481-42B3-AA17-6D80FDE00D2D}"/>
              </a:ext>
            </a:extLst>
          </p:cNvPr>
          <p:cNvPicPr>
            <a:picLocks noChangeAspect="1"/>
          </p:cNvPicPr>
          <p:nvPr/>
        </p:nvPicPr>
        <p:blipFill>
          <a:blip r:embed="rId3"/>
          <a:stretch>
            <a:fillRect/>
          </a:stretch>
        </p:blipFill>
        <p:spPr>
          <a:xfrm>
            <a:off x="3893866" y="6332523"/>
            <a:ext cx="476316" cy="419158"/>
          </a:xfrm>
          <a:prstGeom prst="rect">
            <a:avLst/>
          </a:prstGeom>
        </p:spPr>
      </p:pic>
      <p:sp>
        <p:nvSpPr>
          <p:cNvPr id="4" name="Espace réservé du numéro de diapositive 3">
            <a:extLst>
              <a:ext uri="{FF2B5EF4-FFF2-40B4-BE49-F238E27FC236}">
                <a16:creationId xmlns:a16="http://schemas.microsoft.com/office/drawing/2014/main" id="{7C76E2A0-CEEA-498A-A1D2-EB5FBD2DF1E7}"/>
              </a:ext>
            </a:extLst>
          </p:cNvPr>
          <p:cNvSpPr>
            <a:spLocks noGrp="1"/>
          </p:cNvSpPr>
          <p:nvPr>
            <p:ph type="sldNum" sz="quarter" idx="14"/>
          </p:nvPr>
        </p:nvSpPr>
        <p:spPr/>
        <p:txBody>
          <a:bodyPr/>
          <a:lstStyle/>
          <a:p>
            <a:fld id="{9242190C-1718-4DF4-AE65-993259183895}" type="slidenum">
              <a:rPr lang="fr-FR" smtClean="0"/>
              <a:t>38</a:t>
            </a:fld>
            <a:endParaRPr lang="fr-FR"/>
          </a:p>
        </p:txBody>
      </p:sp>
    </p:spTree>
    <p:extLst>
      <p:ext uri="{BB962C8B-B14F-4D97-AF65-F5344CB8AC3E}">
        <p14:creationId xmlns:p14="http://schemas.microsoft.com/office/powerpoint/2010/main" val="428643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pièces constitutives du dossier</a:t>
            </a:r>
          </a:p>
        </p:txBody>
      </p:sp>
      <p:graphicFrame>
        <p:nvGraphicFramePr>
          <p:cNvPr id="5" name="Espace réservé du tableau 4"/>
          <p:cNvGraphicFramePr>
            <a:graphicFrameLocks/>
          </p:cNvGraphicFramePr>
          <p:nvPr>
            <p:custDataLst>
              <p:tags r:id="rId2"/>
            </p:custDataLst>
            <p:extLst>
              <p:ext uri="{D42A27DB-BD31-4B8C-83A1-F6EECF244321}">
                <p14:modId xmlns:p14="http://schemas.microsoft.com/office/powerpoint/2010/main" val="1518079039"/>
              </p:ext>
            </p:extLst>
          </p:nvPr>
        </p:nvGraphicFramePr>
        <p:xfrm>
          <a:off x="46202" y="956603"/>
          <a:ext cx="9027459" cy="5547384"/>
        </p:xfrm>
        <a:graphic>
          <a:graphicData uri="http://schemas.openxmlformats.org/drawingml/2006/table">
            <a:tbl>
              <a:tblPr firstRow="1" bandRow="1">
                <a:tableStyleId>{D7AC3CCA-C797-4891-BE02-D94E43425B78}</a:tableStyleId>
              </a:tblPr>
              <a:tblGrid>
                <a:gridCol w="1576167">
                  <a:extLst>
                    <a:ext uri="{9D8B030D-6E8A-4147-A177-3AD203B41FA5}">
                      <a16:colId xmlns:a16="http://schemas.microsoft.com/office/drawing/2014/main" val="3772997583"/>
                    </a:ext>
                  </a:extLst>
                </a:gridCol>
                <a:gridCol w="4415238">
                  <a:extLst>
                    <a:ext uri="{9D8B030D-6E8A-4147-A177-3AD203B41FA5}">
                      <a16:colId xmlns:a16="http://schemas.microsoft.com/office/drawing/2014/main" val="2793952184"/>
                    </a:ext>
                  </a:extLst>
                </a:gridCol>
                <a:gridCol w="1481777">
                  <a:extLst>
                    <a:ext uri="{9D8B030D-6E8A-4147-A177-3AD203B41FA5}">
                      <a16:colId xmlns:a16="http://schemas.microsoft.com/office/drawing/2014/main" val="1316709964"/>
                    </a:ext>
                  </a:extLst>
                </a:gridCol>
                <a:gridCol w="1554277">
                  <a:extLst>
                    <a:ext uri="{9D8B030D-6E8A-4147-A177-3AD203B41FA5}">
                      <a16:colId xmlns:a16="http://schemas.microsoft.com/office/drawing/2014/main" val="3400286420"/>
                    </a:ext>
                  </a:extLst>
                </a:gridCol>
              </a:tblGrid>
              <a:tr h="324702">
                <a:tc>
                  <a:txBody>
                    <a:bodyPr/>
                    <a:lstStyle/>
                    <a:p>
                      <a:pPr algn="ctr">
                        <a:lnSpc>
                          <a:spcPts val="1250"/>
                        </a:lnSpc>
                        <a:spcAft>
                          <a:spcPts val="0"/>
                        </a:spcAft>
                      </a:pPr>
                      <a:r>
                        <a:rPr lang="fr-FR" sz="1200" kern="1800" noProof="0" dirty="0">
                          <a:effectLst/>
                        </a:rPr>
                        <a:t>Pièces</a:t>
                      </a:r>
                      <a:endParaRPr lang="fr-FR" sz="1000" noProof="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kern="1800" noProof="0" dirty="0">
                          <a:effectLst/>
                        </a:rPr>
                        <a:t>Contenu</a:t>
                      </a:r>
                      <a:endParaRPr lang="fr-FR" sz="1000" noProof="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kern="1800" noProof="0" dirty="0">
                          <a:effectLst/>
                        </a:rPr>
                        <a:t> Dépôt en ligne</a:t>
                      </a:r>
                      <a:endParaRPr lang="fr-FR" sz="1000" noProof="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kern="1800" noProof="0" dirty="0">
                          <a:effectLst/>
                        </a:rPr>
                        <a:t>Envoi par courrier</a:t>
                      </a:r>
                      <a:endParaRPr lang="fr-FR" sz="1000" noProof="0" dirty="0">
                        <a:solidFill>
                          <a:schemeClr val="tx1"/>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989028429"/>
                  </a:ext>
                </a:extLst>
              </a:tr>
              <a:tr h="1115716">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Formulaire de demande de financement</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800" dirty="0">
                          <a:effectLst/>
                          <a:latin typeface="Arial" panose="020B0604020202020204" pitchFamily="34" charset="0"/>
                          <a:cs typeface="Arial" panose="020B0604020202020204" pitchFamily="34" charset="0"/>
                        </a:rPr>
                        <a:t> </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 </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baseline="0" dirty="0">
                          <a:effectLst/>
                          <a:latin typeface="Arial" panose="020B0604020202020204" pitchFamily="34" charset="0"/>
                          <a:cs typeface="Arial" panose="020B0604020202020204" pitchFamily="34" charset="0"/>
                        </a:rPr>
                        <a:t>Edité lors de la procédure en ligne</a:t>
                      </a:r>
                      <a:endParaRPr lang="fr-FR" sz="1000" kern="1800" baseline="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Saisie directe sur le site</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Le formulaire est généré à l’issue du dépôt</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Edition du formulaire</a:t>
                      </a: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Envoi en 1 exemplaire daté et signé</a:t>
                      </a:r>
                      <a:endParaRPr lang="fr-FR" sz="1000" b="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931616995"/>
                  </a:ext>
                </a:extLst>
              </a:tr>
              <a:tr h="376330">
                <a:tc>
                  <a:txBody>
                    <a:bodyPr/>
                    <a:lstStyle/>
                    <a:p>
                      <a:pPr algn="l">
                        <a:lnSpc>
                          <a:spcPts val="1250"/>
                        </a:lnSpc>
                        <a:spcAft>
                          <a:spcPts val="0"/>
                        </a:spcAft>
                      </a:pPr>
                      <a:r>
                        <a:rPr lang="fr-FR" sz="1000" b="1" dirty="0">
                          <a:effectLst/>
                          <a:latin typeface="Arial" panose="020B0604020202020204" pitchFamily="34" charset="0"/>
                          <a:cs typeface="Arial" panose="020B0604020202020204" pitchFamily="34" charset="0"/>
                        </a:rPr>
                        <a:t>Projet</a:t>
                      </a:r>
                      <a:r>
                        <a:rPr lang="fr-FR" sz="1000" b="1" baseline="0" dirty="0">
                          <a:effectLst/>
                          <a:latin typeface="Arial" panose="020B0604020202020204" pitchFamily="34" charset="0"/>
                          <a:cs typeface="Arial" panose="020B0604020202020204" pitchFamily="34" charset="0"/>
                        </a:rPr>
                        <a:t> détaillé et annexes obligatoires</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800" dirty="0">
                          <a:effectLst/>
                          <a:latin typeface="Arial" panose="020B0604020202020204" pitchFamily="34" charset="0"/>
                          <a:cs typeface="Arial" panose="020B0604020202020204" pitchFamily="34" charset="0"/>
                        </a:rPr>
                        <a:t>Dossier respectant la trame fournie et les  annexes obligatoires (cf. diapo 30 et 31)</a:t>
                      </a:r>
                      <a:endParaRPr lang="fr-FR" sz="10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Format PDF</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en-US"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en-US" sz="1000" kern="1800" dirty="0">
                          <a:effectLst/>
                          <a:latin typeface="Arial" panose="020B0604020202020204" pitchFamily="34" charset="0"/>
                          <a:cs typeface="Arial" panose="020B0604020202020204" pitchFamily="34" charset="0"/>
                        </a:rPr>
                        <a:t>Envoi  en 1 exemplaire </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2"/>
                  </a:ext>
                </a:extLst>
              </a:tr>
              <a:tr h="848553">
                <a:tc>
                  <a:txBody>
                    <a:bodyPr/>
                    <a:lstStyle/>
                    <a:p>
                      <a:pPr algn="l">
                        <a:lnSpc>
                          <a:spcPts val="1250"/>
                        </a:lnSpc>
                        <a:spcAft>
                          <a:spcPts val="0"/>
                        </a:spcAft>
                      </a:pPr>
                      <a:r>
                        <a:rPr lang="fr-FR" sz="1000" b="1" dirty="0">
                          <a:effectLst/>
                          <a:latin typeface="Arial" panose="020B0604020202020204" pitchFamily="34" charset="0"/>
                          <a:cs typeface="Arial" panose="020B0604020202020204" pitchFamily="34" charset="0"/>
                        </a:rPr>
                        <a:t>Budget prévisionnel</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baseline="0" dirty="0">
                          <a:effectLst/>
                          <a:latin typeface="Arial" panose="020B0604020202020204" pitchFamily="34" charset="0"/>
                          <a:cs typeface="Arial" panose="020B0604020202020204" pitchFamily="34" charset="0"/>
                        </a:rPr>
                        <a:t>- « Achat de prestation pour axe 1 : distinguer devis designer et évaluateur</a:t>
                      </a:r>
                    </a:p>
                    <a:p>
                      <a:pPr marL="0" indent="0" algn="l">
                        <a:lnSpc>
                          <a:spcPts val="1250"/>
                        </a:lnSpc>
                        <a:spcAft>
                          <a:spcPts val="0"/>
                        </a:spcAft>
                        <a:buFontTx/>
                        <a:buNone/>
                      </a:pPr>
                      <a:r>
                        <a:rPr lang="fr-FR" sz="1000" baseline="0" dirty="0">
                          <a:effectLst/>
                          <a:latin typeface="Arial" panose="020B0604020202020204" pitchFamily="34" charset="0"/>
                          <a:cs typeface="Arial" panose="020B0604020202020204" pitchFamily="34" charset="0"/>
                        </a:rPr>
                        <a:t>- « Frais de mission, déplacement » : inclut les déplacements prévus par la CNSA (séminaire de restitution)</a:t>
                      </a:r>
                    </a:p>
                    <a:p>
                      <a:pPr marL="0" indent="0" algn="l">
                        <a:lnSpc>
                          <a:spcPts val="1250"/>
                        </a:lnSpc>
                        <a:spcAft>
                          <a:spcPts val="0"/>
                        </a:spcAft>
                        <a:buFontTx/>
                        <a:buNone/>
                      </a:pPr>
                      <a:r>
                        <a:rPr lang="fr-FR" sz="1000" baseline="0" dirty="0">
                          <a:effectLst/>
                          <a:latin typeface="Arial" panose="020B0604020202020204" pitchFamily="34" charset="0"/>
                          <a:cs typeface="Arial" panose="020B0604020202020204" pitchFamily="34" charset="0"/>
                        </a:rPr>
                        <a:t>- « Autres dépenses »  éligibles</a:t>
                      </a:r>
                    </a:p>
                    <a:p>
                      <a:pPr marL="0" indent="0" algn="l">
                        <a:lnSpc>
                          <a:spcPts val="1250"/>
                        </a:lnSpc>
                        <a:spcAft>
                          <a:spcPts val="0"/>
                        </a:spcAft>
                        <a:buFontTx/>
                        <a:buNone/>
                      </a:pPr>
                      <a:r>
                        <a:rPr lang="fr-FR" sz="1000" baseline="0" dirty="0">
                          <a:effectLst/>
                          <a:latin typeface="Arial" panose="020B0604020202020204" pitchFamily="34" charset="0"/>
                          <a:cs typeface="Arial" panose="020B0604020202020204" pitchFamily="34" charset="0"/>
                        </a:rPr>
                        <a:t>- Recettes : ressources propres, demande de subvention CNSA, autres</a:t>
                      </a:r>
                      <a:endParaRPr lang="fr-FR" sz="10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OUI</a:t>
                      </a:r>
                    </a:p>
                    <a:p>
                      <a:pPr algn="l">
                        <a:lnSpc>
                          <a:spcPts val="1250"/>
                        </a:lnSpc>
                        <a:spcAft>
                          <a:spcPts val="0"/>
                        </a:spcAft>
                      </a:pPr>
                      <a:r>
                        <a:rPr lang="fr-FR" sz="1000" dirty="0">
                          <a:effectLst/>
                          <a:latin typeface="Arial" panose="020B0604020202020204" pitchFamily="34" charset="0"/>
                          <a:cs typeface="Arial" panose="020B0604020202020204" pitchFamily="34" charset="0"/>
                        </a:rPr>
                        <a:t>Saisie</a:t>
                      </a:r>
                      <a:r>
                        <a:rPr lang="fr-FR" sz="1000" baseline="0" dirty="0">
                          <a:effectLst/>
                          <a:latin typeface="Arial" panose="020B0604020202020204" pitchFamily="34" charset="0"/>
                          <a:cs typeface="Arial" panose="020B0604020202020204" pitchFamily="34" charset="0"/>
                        </a:rPr>
                        <a:t> directe sur le site</a:t>
                      </a:r>
                      <a:endParaRPr lang="fr-FR" sz="1000" b="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OUI</a:t>
                      </a:r>
                    </a:p>
                    <a:p>
                      <a:pPr algn="l">
                        <a:lnSpc>
                          <a:spcPts val="1250"/>
                        </a:lnSpc>
                        <a:spcAft>
                          <a:spcPts val="0"/>
                        </a:spcAft>
                      </a:pPr>
                      <a:r>
                        <a:rPr lang="fr-FR" sz="1000" dirty="0">
                          <a:solidFill>
                            <a:schemeClr val="tx1"/>
                          </a:solidFill>
                          <a:effectLst/>
                          <a:latin typeface="Arial" panose="020B0604020202020204" pitchFamily="34" charset="0"/>
                          <a:ea typeface="Times New Roman"/>
                          <a:cs typeface="Arial" panose="020B0604020202020204" pitchFamily="34" charset="0"/>
                        </a:rPr>
                        <a:t>Intégré au formulaire de demande</a:t>
                      </a:r>
                    </a:p>
                  </a:txBody>
                  <a:tcPr marL="68580" marR="68580" marT="0" marB="0" anchor="ctr">
                    <a:solidFill>
                      <a:schemeClr val="bg1"/>
                    </a:solidFill>
                  </a:tcPr>
                </a:tc>
                <a:extLst>
                  <a:ext uri="{0D108BD9-81ED-4DB2-BD59-A6C34878D82A}">
                    <a16:rowId xmlns:a16="http://schemas.microsoft.com/office/drawing/2014/main" val="10003"/>
                  </a:ext>
                </a:extLst>
              </a:tr>
              <a:tr h="376330">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RIB </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en-US" sz="1000" kern="150" dirty="0">
                          <a:effectLst/>
                          <a:latin typeface="Arial" panose="020B0604020202020204" pitchFamily="34" charset="0"/>
                          <a:cs typeface="Arial" panose="020B0604020202020204" pitchFamily="34" charset="0"/>
                        </a:rPr>
                        <a:t>RIB original</a:t>
                      </a:r>
                      <a:r>
                        <a:rPr lang="en-US" sz="1000" kern="150" baseline="0" dirty="0">
                          <a:effectLst/>
                          <a:latin typeface="Arial" panose="020B0604020202020204" pitchFamily="34" charset="0"/>
                          <a:cs typeface="Arial" panose="020B0604020202020204" pitchFamily="34" charset="0"/>
                        </a:rPr>
                        <a:t> </a:t>
                      </a:r>
                      <a:endParaRPr lang="fr-FR" sz="1000" b="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en-US"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en-US" sz="1000" kern="1800" dirty="0">
                          <a:effectLst/>
                          <a:latin typeface="Arial" panose="020B0604020202020204" pitchFamily="34" charset="0"/>
                          <a:cs typeface="Arial" panose="020B0604020202020204" pitchFamily="34" charset="0"/>
                        </a:rPr>
                        <a:t>Original en 1 exemplaire</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4"/>
                  </a:ext>
                </a:extLst>
              </a:tr>
              <a:tr h="1433309">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Pièces administratives</a:t>
                      </a:r>
                      <a:endParaRPr lang="fr-FR" sz="1000" b="1" dirty="0">
                        <a:effectLst/>
                        <a:latin typeface="Arial" panose="020B0604020202020204" pitchFamily="34" charset="0"/>
                        <a:cs typeface="Arial" panose="020B0604020202020204" pitchFamily="34" charset="0"/>
                      </a:endParaRPr>
                    </a:p>
                    <a:p>
                      <a:pPr algn="l">
                        <a:lnSpc>
                          <a:spcPts val="1250"/>
                        </a:lnSpc>
                        <a:spcAft>
                          <a:spcPts val="0"/>
                        </a:spcAft>
                      </a:pPr>
                      <a:r>
                        <a:rPr lang="fr-FR" sz="1000" b="1" kern="1800" dirty="0">
                          <a:effectLst/>
                          <a:latin typeface="Arial" panose="020B0604020202020204" pitchFamily="34" charset="0"/>
                          <a:cs typeface="Arial" panose="020B0604020202020204" pitchFamily="34" charset="0"/>
                        </a:rPr>
                        <a:t>Cas d’un organisme privé à but non lucratif</a:t>
                      </a:r>
                      <a:endParaRPr lang="fr-FR" sz="1000" b="1" dirty="0">
                        <a:effectLst/>
                        <a:latin typeface="Arial" panose="020B0604020202020204" pitchFamily="34" charset="0"/>
                        <a:cs typeface="Arial" panose="020B0604020202020204" pitchFamily="34" charset="0"/>
                      </a:endParaRPr>
                    </a:p>
                    <a:p>
                      <a:pPr algn="l">
                        <a:lnSpc>
                          <a:spcPts val="1250"/>
                        </a:lnSpc>
                        <a:spcAft>
                          <a:spcPts val="0"/>
                        </a:spcAft>
                      </a:pPr>
                      <a:r>
                        <a:rPr lang="fr-FR" sz="1000" b="1" kern="1800" dirty="0">
                          <a:effectLst/>
                          <a:latin typeface="Arial" panose="020B0604020202020204" pitchFamily="34" charset="0"/>
                          <a:cs typeface="Arial" panose="020B0604020202020204" pitchFamily="34" charset="0"/>
                        </a:rPr>
                        <a:t> </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50" dirty="0">
                          <a:effectLst/>
                          <a:latin typeface="Arial" panose="020B0604020202020204" pitchFamily="34" charset="0"/>
                          <a:cs typeface="Arial" panose="020B0604020202020204" pitchFamily="34" charset="0"/>
                        </a:rPr>
                        <a:t>- Copie des statuts signés déposés ou approuvés </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Derniers comptes annuels approuvés </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Photocopie du récépissé de déclaration de l'association à la Préfecture et, le cas échéant, des modifications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Copie du rapport du Commissaire aux comptes, datée et signée par le Commissaire aux comptes (dans le cas où le budget de l'organisme comprend plus de 153000 euros de subventions)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Rapport d'activité de l'organisme</a:t>
                      </a:r>
                      <a:endParaRPr lang="fr-FR" sz="100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Dépôt en ligne : pièces à joindre</a:t>
                      </a:r>
                      <a:endParaRPr lang="fr-FR" sz="1000" dirty="0">
                        <a:effectLst/>
                        <a:latin typeface="Arial" panose="020B0604020202020204" pitchFamily="34" charset="0"/>
                        <a:cs typeface="Arial" panose="020B0604020202020204" pitchFamily="34" charset="0"/>
                      </a:endParaRPr>
                    </a:p>
                    <a:p>
                      <a:pPr algn="ctr">
                        <a:lnSpc>
                          <a:spcPts val="1250"/>
                        </a:lnSpc>
                        <a:spcAft>
                          <a:spcPts val="0"/>
                        </a:spcAft>
                      </a:pPr>
                      <a:r>
                        <a:rPr lang="fr-FR" sz="1000" kern="1800" dirty="0">
                          <a:effectLst/>
                          <a:latin typeface="Arial" panose="020B0604020202020204" pitchFamily="34" charset="0"/>
                          <a:cs typeface="Arial" panose="020B0604020202020204" pitchFamily="34" charset="0"/>
                        </a:rPr>
                        <a:t> </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 </a:t>
                      </a:r>
                      <a:r>
                        <a:rPr lang="en-US" sz="1000" kern="1800" dirty="0">
                          <a:effectLst/>
                          <a:latin typeface="Arial" panose="020B0604020202020204" pitchFamily="34" charset="0"/>
                          <a:cs typeface="Arial" panose="020B0604020202020204" pitchFamily="34" charset="0"/>
                        </a:rPr>
                        <a:t>NON</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5"/>
                  </a:ext>
                </a:extLst>
              </a:tr>
              <a:tr h="684234">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Pièces administratives</a:t>
                      </a:r>
                      <a:endParaRPr lang="fr-FR" sz="1000" b="1" dirty="0">
                        <a:effectLst/>
                        <a:latin typeface="Arial" panose="020B0604020202020204" pitchFamily="34" charset="0"/>
                        <a:cs typeface="Arial" panose="020B0604020202020204" pitchFamily="34" charset="0"/>
                      </a:endParaRPr>
                    </a:p>
                    <a:p>
                      <a:pPr algn="l">
                        <a:lnSpc>
                          <a:spcPts val="1250"/>
                        </a:lnSpc>
                        <a:spcAft>
                          <a:spcPts val="0"/>
                        </a:spcAft>
                      </a:pPr>
                      <a:r>
                        <a:rPr lang="fr-FR" sz="1000" b="1" kern="1800" dirty="0">
                          <a:effectLst/>
                          <a:latin typeface="Arial" panose="020B0604020202020204" pitchFamily="34" charset="0"/>
                          <a:cs typeface="Arial" panose="020B0604020202020204" pitchFamily="34" charset="0"/>
                        </a:rPr>
                        <a:t>Cas d’un organisme privé à but lucratif</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50" dirty="0">
                          <a:effectLst/>
                          <a:latin typeface="Arial" panose="020B0604020202020204" pitchFamily="34" charset="0"/>
                          <a:cs typeface="Arial" panose="020B0604020202020204" pitchFamily="34" charset="0"/>
                        </a:rPr>
                        <a:t>- Photocopie du K-bis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Derniers comptes annuels approuvés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Copie du rapport du Commissaire aux comptes, datée et signée par le Commissaire aux comptes</a:t>
                      </a:r>
                      <a:endParaRPr lang="fr-FR" sz="100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 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Dépôt en ligne : pièces à joindre</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 N</a:t>
                      </a:r>
                      <a:r>
                        <a:rPr lang="en-US" sz="1000" kern="1800" dirty="0">
                          <a:effectLst/>
                          <a:latin typeface="Arial" panose="020B0604020202020204" pitchFamily="34" charset="0"/>
                          <a:cs typeface="Arial" panose="020B0604020202020204" pitchFamily="34" charset="0"/>
                        </a:rPr>
                        <a:t>ON</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6"/>
                  </a:ext>
                </a:extLst>
              </a:tr>
              <a:tr h="388210">
                <a:tc>
                  <a:txBody>
                    <a:bodyPr/>
                    <a:lstStyle/>
                    <a:p>
                      <a:pPr algn="l">
                        <a:lnSpc>
                          <a:spcPts val="1250"/>
                        </a:lnSpc>
                        <a:spcAft>
                          <a:spcPts val="0"/>
                        </a:spcAft>
                      </a:pPr>
                      <a:r>
                        <a:rPr lang="fr-FR" sz="1000" b="1" dirty="0">
                          <a:effectLst/>
                          <a:latin typeface="Arial" panose="020B0604020202020204" pitchFamily="34" charset="0"/>
                          <a:cs typeface="Arial" panose="020B0604020202020204" pitchFamily="34" charset="0"/>
                        </a:rPr>
                        <a:t>Annexes</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marL="0" indent="0" algn="l">
                        <a:lnSpc>
                          <a:spcPts val="1250"/>
                        </a:lnSpc>
                        <a:spcAft>
                          <a:spcPts val="0"/>
                        </a:spcAft>
                        <a:buFontTx/>
                        <a:buNone/>
                      </a:pPr>
                      <a:r>
                        <a:rPr lang="fr-FR" sz="1000" kern="150" baseline="0" dirty="0">
                          <a:effectLst/>
                          <a:latin typeface="Arial" panose="020B0604020202020204" pitchFamily="34" charset="0"/>
                          <a:cs typeface="Arial" panose="020B0604020202020204" pitchFamily="34" charset="0"/>
                        </a:rPr>
                        <a:t>- Autres annexes</a:t>
                      </a:r>
                      <a:endParaRPr lang="fr-FR" sz="100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OUI</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NON</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7"/>
                  </a:ext>
                </a:extLst>
              </a:tr>
            </a:tbl>
          </a:graphicData>
        </a:graphic>
      </p:graphicFrame>
      <p:pic>
        <p:nvPicPr>
          <p:cNvPr id="6" name="Image 5">
            <a:extLst>
              <a:ext uri="{FF2B5EF4-FFF2-40B4-BE49-F238E27FC236}">
                <a16:creationId xmlns:a16="http://schemas.microsoft.com/office/drawing/2014/main" id="{8311130E-B673-4DE4-ABF2-F0507B1A57F6}"/>
              </a:ext>
            </a:extLst>
          </p:cNvPr>
          <p:cNvPicPr>
            <a:picLocks noChangeAspect="1"/>
          </p:cNvPicPr>
          <p:nvPr/>
        </p:nvPicPr>
        <p:blipFill rotWithShape="1">
          <a:blip r:embed="rId4"/>
          <a:srcRect t="1825" b="13716"/>
          <a:stretch/>
        </p:blipFill>
        <p:spPr>
          <a:xfrm>
            <a:off x="3880702" y="6508961"/>
            <a:ext cx="469625" cy="349039"/>
          </a:xfrm>
          <a:prstGeom prst="rect">
            <a:avLst/>
          </a:prstGeom>
        </p:spPr>
      </p:pic>
      <p:sp>
        <p:nvSpPr>
          <p:cNvPr id="4" name="Espace réservé du numéro de diapositive 3">
            <a:extLst>
              <a:ext uri="{FF2B5EF4-FFF2-40B4-BE49-F238E27FC236}">
                <a16:creationId xmlns:a16="http://schemas.microsoft.com/office/drawing/2014/main" id="{69DC10A6-179F-4A12-8FD4-0420D0998812}"/>
              </a:ext>
            </a:extLst>
          </p:cNvPr>
          <p:cNvSpPr>
            <a:spLocks noGrp="1"/>
          </p:cNvSpPr>
          <p:nvPr>
            <p:ph type="sldNum" sz="quarter" idx="14"/>
          </p:nvPr>
        </p:nvSpPr>
        <p:spPr/>
        <p:txBody>
          <a:bodyPr/>
          <a:lstStyle/>
          <a:p>
            <a:fld id="{9242190C-1718-4DF4-AE65-993259183895}" type="slidenum">
              <a:rPr lang="fr-FR" smtClean="0"/>
              <a:t>39</a:t>
            </a:fld>
            <a:endParaRPr lang="fr-FR"/>
          </a:p>
        </p:txBody>
      </p:sp>
    </p:spTree>
    <p:extLst>
      <p:ext uri="{BB962C8B-B14F-4D97-AF65-F5344CB8AC3E}">
        <p14:creationId xmlns:p14="http://schemas.microsoft.com/office/powerpoint/2010/main" val="277661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8E1991-7053-448B-95E9-2C1DD6F4EF10}"/>
              </a:ext>
            </a:extLst>
          </p:cNvPr>
          <p:cNvSpPr>
            <a:spLocks noGrp="1"/>
          </p:cNvSpPr>
          <p:nvPr>
            <p:ph type="body" sz="quarter" idx="10"/>
          </p:nvPr>
        </p:nvSpPr>
        <p:spPr/>
        <p:txBody>
          <a:bodyPr/>
          <a:lstStyle/>
          <a:p>
            <a:r>
              <a:rPr lang="fr-FR" dirty="0"/>
              <a:t>Préambule (1/2)</a:t>
            </a:r>
          </a:p>
        </p:txBody>
      </p:sp>
      <p:sp>
        <p:nvSpPr>
          <p:cNvPr id="3" name="Espace réservé du texte 2">
            <a:extLst>
              <a:ext uri="{FF2B5EF4-FFF2-40B4-BE49-F238E27FC236}">
                <a16:creationId xmlns:a16="http://schemas.microsoft.com/office/drawing/2014/main" id="{11995CDF-8600-41C3-9264-588235FCBE87}"/>
              </a:ext>
            </a:extLst>
          </p:cNvPr>
          <p:cNvSpPr>
            <a:spLocks noGrp="1"/>
          </p:cNvSpPr>
          <p:nvPr>
            <p:ph type="body" sz="quarter" idx="11"/>
          </p:nvPr>
        </p:nvSpPr>
        <p:spPr>
          <a:xfrm>
            <a:off x="627062" y="970281"/>
            <a:ext cx="7889876" cy="581427"/>
          </a:xfrm>
        </p:spPr>
        <p:txBody>
          <a:bodyPr>
            <a:normAutofit fontScale="92500" lnSpcReduction="10000"/>
          </a:bodyPr>
          <a:lstStyle/>
          <a:p>
            <a:r>
              <a:rPr lang="fr-FR" dirty="0"/>
              <a:t>La participation des personnes concernées est une ambition forte de la politique de l’autonomie </a:t>
            </a:r>
          </a:p>
        </p:txBody>
      </p:sp>
      <p:sp>
        <p:nvSpPr>
          <p:cNvPr id="4" name="Espace réservé du contenu 3">
            <a:extLst>
              <a:ext uri="{FF2B5EF4-FFF2-40B4-BE49-F238E27FC236}">
                <a16:creationId xmlns:a16="http://schemas.microsoft.com/office/drawing/2014/main" id="{D971E262-21E9-42D2-B374-BA6B064CEBE2}"/>
              </a:ext>
            </a:extLst>
          </p:cNvPr>
          <p:cNvSpPr>
            <a:spLocks noGrp="1"/>
          </p:cNvSpPr>
          <p:nvPr>
            <p:ph idx="1"/>
          </p:nvPr>
        </p:nvSpPr>
        <p:spPr>
          <a:xfrm>
            <a:off x="627062" y="1687194"/>
            <a:ext cx="7431822" cy="3540588"/>
          </a:xfrm>
        </p:spPr>
        <p:txBody>
          <a:bodyPr>
            <a:noAutofit/>
          </a:bodyPr>
          <a:lstStyle/>
          <a:p>
            <a:pPr marL="0" indent="0">
              <a:spcAft>
                <a:spcPts val="600"/>
              </a:spcAft>
              <a:buNone/>
            </a:pPr>
            <a:r>
              <a:rPr lang="fr-FR" sz="1600" dirty="0"/>
              <a:t>Vingt ans après la loi de 2002 rénovant l’action sociale et médico-sociale, la participation des personnes à la conception et à la mise en œuvre de leur projet d’accueil et d’accompagnement ainsi qu’au fonctionnement des établissements et services médico-sociaux (conseil de la vie sociale ou autres formes de participation) reste encore trop limitée. Une participation effective des personnes concernées, ainsi que de leurs proches aidants, est pourtant une ambition forte de la politique de l’autonomie et un vecteur de transformations durables. </a:t>
            </a:r>
            <a:endParaRPr lang="fr-FR" sz="1600" i="1" dirty="0"/>
          </a:p>
          <a:p>
            <a:pPr marL="0" indent="0">
              <a:spcAft>
                <a:spcPts val="600"/>
              </a:spcAft>
              <a:buNone/>
            </a:pPr>
            <a:r>
              <a:rPr lang="fr-FR" sz="1600" dirty="0"/>
              <a:t>La CNSA souhaite faire émerger des solutions innovantes de participation à même de contribuer à la citoyenneté et d’améliorer la qualité de vie des personnes en situation de handicap ou des personnes âgées en perte d’autonomie vivant en établissement. C’est pourquoi, pour la 8</a:t>
            </a:r>
            <a:r>
              <a:rPr lang="fr-FR" sz="1600" baseline="30000" dirty="0"/>
              <a:t>ème</a:t>
            </a:r>
            <a:r>
              <a:rPr lang="fr-FR" sz="1600" dirty="0"/>
              <a:t> édition de l’appel à projet thématique « actions innovantes », le thème de « </a:t>
            </a:r>
            <a:r>
              <a:rPr lang="fr-FR" sz="1600" b="1" dirty="0"/>
              <a:t>La participation des personnes vivant en établissement : relever le défi de l’effectivité</a:t>
            </a:r>
            <a:r>
              <a:rPr lang="fr-FR" sz="1600" dirty="0"/>
              <a:t> » a été retenu. </a:t>
            </a:r>
          </a:p>
          <a:p>
            <a:pPr marL="0" indent="0">
              <a:spcAft>
                <a:spcPts val="600"/>
              </a:spcAft>
              <a:buNone/>
            </a:pPr>
            <a:endParaRPr lang="fr-FR" sz="1600" dirty="0"/>
          </a:p>
        </p:txBody>
      </p:sp>
      <p:pic>
        <p:nvPicPr>
          <p:cNvPr id="5" name="Image 4">
            <a:extLst>
              <a:ext uri="{FF2B5EF4-FFF2-40B4-BE49-F238E27FC236}">
                <a16:creationId xmlns:a16="http://schemas.microsoft.com/office/drawing/2014/main" id="{7A31F572-9BF1-439A-B086-8F1365FBCA6B}"/>
              </a:ext>
            </a:extLst>
          </p:cNvPr>
          <p:cNvPicPr>
            <a:picLocks noChangeAspect="1"/>
          </p:cNvPicPr>
          <p:nvPr/>
        </p:nvPicPr>
        <p:blipFill>
          <a:blip r:embed="rId2"/>
          <a:stretch>
            <a:fillRect/>
          </a:stretch>
        </p:blipFill>
        <p:spPr>
          <a:xfrm>
            <a:off x="3893866" y="6332523"/>
            <a:ext cx="476316" cy="419158"/>
          </a:xfrm>
          <a:prstGeom prst="rect">
            <a:avLst/>
          </a:prstGeom>
        </p:spPr>
      </p:pic>
      <p:sp>
        <p:nvSpPr>
          <p:cNvPr id="7" name="Espace réservé du numéro de diapositive 6">
            <a:extLst>
              <a:ext uri="{FF2B5EF4-FFF2-40B4-BE49-F238E27FC236}">
                <a16:creationId xmlns:a16="http://schemas.microsoft.com/office/drawing/2014/main" id="{BC93B805-0C25-44BA-9F01-1BDC42C37A71}"/>
              </a:ext>
            </a:extLst>
          </p:cNvPr>
          <p:cNvSpPr>
            <a:spLocks noGrp="1"/>
          </p:cNvSpPr>
          <p:nvPr>
            <p:ph type="sldNum" sz="quarter" idx="14"/>
          </p:nvPr>
        </p:nvSpPr>
        <p:spPr/>
        <p:txBody>
          <a:bodyPr/>
          <a:lstStyle/>
          <a:p>
            <a:fld id="{9242190C-1718-4DF4-AE65-993259183895}" type="slidenum">
              <a:rPr lang="fr-FR" smtClean="0"/>
              <a:t>4</a:t>
            </a:fld>
            <a:endParaRPr lang="fr-FR"/>
          </a:p>
        </p:txBody>
      </p:sp>
    </p:spTree>
    <p:extLst>
      <p:ext uri="{BB962C8B-B14F-4D97-AF65-F5344CB8AC3E}">
        <p14:creationId xmlns:p14="http://schemas.microsoft.com/office/powerpoint/2010/main" val="3530736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31869" y="3170683"/>
            <a:ext cx="5311930" cy="1424650"/>
          </a:xfrm>
        </p:spPr>
        <p:txBody>
          <a:bodyPr/>
          <a:lstStyle/>
          <a:p>
            <a:r>
              <a:rPr lang="fr-FR" dirty="0"/>
              <a:t>Information et contact</a:t>
            </a:r>
          </a:p>
        </p:txBody>
      </p:sp>
    </p:spTree>
    <p:extLst>
      <p:ext uri="{BB962C8B-B14F-4D97-AF65-F5344CB8AC3E}">
        <p14:creationId xmlns:p14="http://schemas.microsoft.com/office/powerpoint/2010/main" val="109402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Un webinaire d’information organisé par la CNSA</a:t>
            </a:r>
          </a:p>
        </p:txBody>
      </p:sp>
      <p:sp>
        <p:nvSpPr>
          <p:cNvPr id="4" name="Espace réservé du contenu 3"/>
          <p:cNvSpPr>
            <a:spLocks noGrp="1"/>
          </p:cNvSpPr>
          <p:nvPr>
            <p:ph idx="1"/>
            <p:custDataLst>
              <p:tags r:id="rId2"/>
            </p:custDataLst>
          </p:nvPr>
        </p:nvSpPr>
        <p:spPr>
          <a:xfrm>
            <a:off x="254658" y="1341680"/>
            <a:ext cx="8467311" cy="5298271"/>
          </a:xfrm>
        </p:spPr>
        <p:txBody>
          <a:bodyPr>
            <a:normAutofit/>
          </a:bodyPr>
          <a:lstStyle/>
          <a:p>
            <a:pPr lvl="0">
              <a:lnSpc>
                <a:spcPct val="115000"/>
              </a:lnSpc>
              <a:spcAft>
                <a:spcPts val="0"/>
              </a:spcAft>
              <a:buFont typeface="Wingdings" panose="05000000000000000000" pitchFamily="2" charset="2"/>
              <a:buChar char="ü"/>
              <a:tabLst>
                <a:tab pos="457200" algn="l"/>
              </a:tabLst>
            </a:pPr>
            <a:r>
              <a:rPr lang="fr-FR" sz="1600" b="1" dirty="0"/>
              <a:t> Quand ? </a:t>
            </a:r>
          </a:p>
          <a:p>
            <a:pPr lvl="1" algn="just">
              <a:lnSpc>
                <a:spcPct val="115000"/>
              </a:lnSpc>
              <a:buFont typeface="Arial" panose="020B0604020202020204" pitchFamily="34" charset="0"/>
              <a:buChar char="–"/>
              <a:tabLst>
                <a:tab pos="457200" algn="l"/>
              </a:tabLst>
            </a:pPr>
            <a:r>
              <a:rPr lang="fr-FR" sz="1600" dirty="0">
                <a:highlight>
                  <a:srgbClr val="FFFFFF"/>
                </a:highlight>
                <a:latin typeface="Arial" panose="020B0604020202020204" pitchFamily="34" charset="0"/>
                <a:cs typeface="Arial" panose="020B0604020202020204" pitchFamily="34" charset="0"/>
              </a:rPr>
              <a:t>Le 12 janvier 2023 de 14h00 à 16h30</a:t>
            </a:r>
          </a:p>
          <a:p>
            <a:pPr marL="457200" lvl="1" indent="0">
              <a:lnSpc>
                <a:spcPct val="115000"/>
              </a:lnSpc>
              <a:buNone/>
              <a:tabLst>
                <a:tab pos="457200" algn="l"/>
              </a:tabLst>
            </a:pPr>
            <a:endParaRPr lang="fr-FR" sz="1600" b="1" dirty="0">
              <a:highlight>
                <a:srgbClr val="FFFFFF"/>
              </a:highlight>
            </a:endParaRPr>
          </a:p>
          <a:p>
            <a:pPr lvl="0">
              <a:lnSpc>
                <a:spcPct val="115000"/>
              </a:lnSpc>
              <a:spcAft>
                <a:spcPts val="0"/>
              </a:spcAft>
              <a:buFont typeface="Wingdings" panose="05000000000000000000" pitchFamily="2" charset="2"/>
              <a:buChar char="ü"/>
              <a:tabLst>
                <a:tab pos="457200" algn="l"/>
              </a:tabLst>
            </a:pPr>
            <a:r>
              <a:rPr lang="fr-FR" sz="1600" b="1" dirty="0">
                <a:highlight>
                  <a:srgbClr val="FFFFFF"/>
                </a:highlight>
              </a:rPr>
              <a:t>Pourquoi ?  </a:t>
            </a:r>
          </a:p>
          <a:p>
            <a:pPr lvl="1" algn="just">
              <a:lnSpc>
                <a:spcPct val="115000"/>
              </a:lnSpc>
              <a:buFont typeface="Arial" panose="020B0604020202020204" pitchFamily="34" charset="0"/>
              <a:buChar char="–"/>
              <a:tabLst>
                <a:tab pos="457200" algn="l"/>
              </a:tabLst>
            </a:pPr>
            <a:r>
              <a:rPr lang="fr-FR" sz="1600" dirty="0">
                <a:highlight>
                  <a:srgbClr val="FFFFFF"/>
                </a:highlight>
                <a:latin typeface="Arial" panose="020B0604020202020204" pitchFamily="34" charset="0"/>
                <a:cs typeface="Arial" panose="020B0604020202020204" pitchFamily="34" charset="0"/>
              </a:rPr>
              <a:t>Présenter les attentes de la CNSA sur cet appel à projets </a:t>
            </a:r>
          </a:p>
          <a:p>
            <a:pPr lvl="1" algn="just">
              <a:lnSpc>
                <a:spcPct val="115000"/>
              </a:lnSpc>
              <a:buFont typeface="Arial" panose="020B0604020202020204" pitchFamily="34" charset="0"/>
              <a:buChar char="–"/>
              <a:tabLst>
                <a:tab pos="457200" algn="l"/>
              </a:tabLst>
            </a:pPr>
            <a:r>
              <a:rPr lang="fr-FR" sz="1600" dirty="0">
                <a:highlight>
                  <a:srgbClr val="FFFFFF"/>
                </a:highlight>
                <a:latin typeface="Arial" panose="020B0604020202020204" pitchFamily="34" charset="0"/>
                <a:cs typeface="Arial" panose="020B0604020202020204" pitchFamily="34" charset="0"/>
              </a:rPr>
              <a:t>Répondre aux questions des porteurs de projets</a:t>
            </a:r>
          </a:p>
          <a:p>
            <a:pPr lvl="1">
              <a:lnSpc>
                <a:spcPct val="115000"/>
              </a:lnSpc>
              <a:buFont typeface="Wingdings" panose="05000000000000000000" pitchFamily="2" charset="2"/>
              <a:buChar char="ü"/>
              <a:tabLst>
                <a:tab pos="457200" algn="l"/>
              </a:tabLst>
            </a:pPr>
            <a:endParaRPr lang="fr-FR" sz="1600" b="1" dirty="0">
              <a:highlight>
                <a:srgbClr val="FFFFFF"/>
              </a:highlight>
            </a:endParaRPr>
          </a:p>
          <a:p>
            <a:pPr lvl="0">
              <a:lnSpc>
                <a:spcPct val="115000"/>
              </a:lnSpc>
              <a:spcAft>
                <a:spcPts val="0"/>
              </a:spcAft>
              <a:buFont typeface="Wingdings" panose="05000000000000000000" pitchFamily="2" charset="2"/>
              <a:buChar char="ü"/>
              <a:tabLst>
                <a:tab pos="457200" algn="l"/>
              </a:tabLst>
            </a:pPr>
            <a:r>
              <a:rPr lang="fr-FR" sz="1600" b="1" dirty="0">
                <a:highlight>
                  <a:srgbClr val="FFFFFF"/>
                </a:highlight>
              </a:rPr>
              <a:t>Comment ? </a:t>
            </a:r>
          </a:p>
          <a:p>
            <a:pPr lvl="1" algn="just">
              <a:lnSpc>
                <a:spcPct val="115000"/>
              </a:lnSpc>
              <a:buFont typeface="Arial" panose="020B0604020202020204" pitchFamily="34" charset="0"/>
              <a:buChar char="–"/>
              <a:tabLst>
                <a:tab pos="457200" algn="l"/>
              </a:tabLst>
            </a:pPr>
            <a:r>
              <a:rPr lang="fr-FR" sz="1600" b="1" dirty="0">
                <a:highlight>
                  <a:srgbClr val="FFFFFF"/>
                </a:highlight>
                <a:latin typeface="Arial" panose="020B0604020202020204" pitchFamily="34" charset="0"/>
                <a:cs typeface="Arial" panose="020B0604020202020204" pitchFamily="34" charset="0"/>
              </a:rPr>
              <a:t>Inscription obligatoire avant le 6 janvier en </a:t>
            </a:r>
            <a:r>
              <a:rPr lang="fr-FR" sz="1600" b="1" dirty="0">
                <a:latin typeface="Arial" panose="020B0604020202020204" pitchFamily="34" charset="0"/>
                <a:cs typeface="Arial" panose="020B0604020202020204" pitchFamily="34" charset="0"/>
              </a:rPr>
              <a:t>remplissant le formulaire suivant</a:t>
            </a:r>
            <a:r>
              <a:rPr lang="fr-FR" sz="1600" dirty="0">
                <a:latin typeface="Arial" panose="020B0604020202020204" pitchFamily="34" charset="0"/>
                <a:cs typeface="Arial" panose="020B0604020202020204" pitchFamily="34" charset="0"/>
              </a:rPr>
              <a:t> : </a:t>
            </a:r>
            <a:r>
              <a:rPr lang="fr-FR" sz="1600" dirty="0">
                <a:latin typeface="Arial" panose="020B0604020202020204" pitchFamily="34" charset="0"/>
                <a:cs typeface="Arial" panose="020B0604020202020204" pitchFamily="34" charset="0"/>
                <a:hlinkClick r:id="rId4"/>
              </a:rPr>
              <a:t>https://forms.gle/fqvWykpRjJP55Hcn6</a:t>
            </a:r>
            <a:r>
              <a:rPr lang="fr-FR" sz="1600" dirty="0">
                <a:latin typeface="Arial" panose="020B0604020202020204" pitchFamily="34" charset="0"/>
                <a:cs typeface="Arial" panose="020B0604020202020204" pitchFamily="34" charset="0"/>
              </a:rPr>
              <a:t>  </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Les inscrits recevront les </a:t>
            </a:r>
            <a:r>
              <a:rPr lang="fr-FR" sz="1600" b="1" dirty="0">
                <a:highlight>
                  <a:srgbClr val="FFFFFF"/>
                </a:highlight>
                <a:latin typeface="Arial" panose="020B0604020202020204" pitchFamily="34" charset="0"/>
                <a:cs typeface="Arial" panose="020B0604020202020204" pitchFamily="34" charset="0"/>
              </a:rPr>
              <a:t>identifiants et code de connexion la semaine du 9 janvier</a:t>
            </a:r>
            <a:r>
              <a:rPr lang="fr-FR" sz="1600" dirty="0">
                <a:highlight>
                  <a:srgbClr val="FFFFFF"/>
                </a:highlight>
                <a:latin typeface="Arial" panose="020B0604020202020204" pitchFamily="34" charset="0"/>
                <a:cs typeface="Arial" panose="020B0604020202020204" pitchFamily="34" charset="0"/>
              </a:rPr>
              <a:t> par voie électronique </a:t>
            </a:r>
          </a:p>
          <a:p>
            <a:pPr lvl="1" algn="just">
              <a:lnSpc>
                <a:spcPct val="115000"/>
              </a:lnSpc>
              <a:buFont typeface="Arial" panose="020B0604020202020204" pitchFamily="34" charset="0"/>
              <a:buChar char="–"/>
              <a:tabLst>
                <a:tab pos="457200" algn="l"/>
              </a:tabLst>
            </a:pPr>
            <a:r>
              <a:rPr lang="fr-FR" sz="1600" dirty="0">
                <a:latin typeface="Arial" panose="020B0604020202020204" pitchFamily="34" charset="0"/>
                <a:cs typeface="Arial" panose="020B0604020202020204" pitchFamily="34" charset="0"/>
              </a:rPr>
              <a:t>Attention, le nombre d’inscrits est limité à 300 personnes, animateurs inclus</a:t>
            </a: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marL="0"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6364367-8CFF-4F24-A4B7-951C6F3B585F}"/>
              </a:ext>
            </a:extLst>
          </p:cNvPr>
          <p:cNvPicPr>
            <a:picLocks noChangeAspect="1"/>
          </p:cNvPicPr>
          <p:nvPr/>
        </p:nvPicPr>
        <p:blipFill>
          <a:blip r:embed="rId5"/>
          <a:stretch>
            <a:fillRect/>
          </a:stretch>
        </p:blipFill>
        <p:spPr>
          <a:xfrm>
            <a:off x="3893866" y="6332523"/>
            <a:ext cx="476316" cy="419158"/>
          </a:xfrm>
          <a:prstGeom prst="rect">
            <a:avLst/>
          </a:prstGeom>
        </p:spPr>
      </p:pic>
      <p:sp>
        <p:nvSpPr>
          <p:cNvPr id="5" name="Espace réservé du numéro de diapositive 4">
            <a:extLst>
              <a:ext uri="{FF2B5EF4-FFF2-40B4-BE49-F238E27FC236}">
                <a16:creationId xmlns:a16="http://schemas.microsoft.com/office/drawing/2014/main" id="{B9AC36B2-1530-424A-A450-328AAC37F651}"/>
              </a:ext>
            </a:extLst>
          </p:cNvPr>
          <p:cNvSpPr>
            <a:spLocks noGrp="1"/>
          </p:cNvSpPr>
          <p:nvPr>
            <p:ph type="sldNum" sz="quarter" idx="14"/>
          </p:nvPr>
        </p:nvSpPr>
        <p:spPr/>
        <p:txBody>
          <a:bodyPr/>
          <a:lstStyle/>
          <a:p>
            <a:fld id="{9242190C-1718-4DF4-AE65-993259183895}" type="slidenum">
              <a:rPr lang="fr-FR" smtClean="0"/>
              <a:t>41</a:t>
            </a:fld>
            <a:endParaRPr lang="fr-FR"/>
          </a:p>
        </p:txBody>
      </p:sp>
    </p:spTree>
    <p:extLst>
      <p:ext uri="{BB962C8B-B14F-4D97-AF65-F5344CB8AC3E}">
        <p14:creationId xmlns:p14="http://schemas.microsoft.com/office/powerpoint/2010/main" val="2736763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Une aide en ligne  </a:t>
            </a:r>
          </a:p>
        </p:txBody>
      </p:sp>
      <p:sp>
        <p:nvSpPr>
          <p:cNvPr id="4" name="Espace réservé du contenu 3"/>
          <p:cNvSpPr>
            <a:spLocks noGrp="1"/>
          </p:cNvSpPr>
          <p:nvPr>
            <p:ph idx="1"/>
            <p:custDataLst>
              <p:tags r:id="rId2"/>
            </p:custDataLst>
          </p:nvPr>
        </p:nvSpPr>
        <p:spPr>
          <a:xfrm>
            <a:off x="254658" y="1341680"/>
            <a:ext cx="8467311" cy="5298271"/>
          </a:xfrm>
        </p:spPr>
        <p:txBody>
          <a:bodyPr>
            <a:normAutofit/>
          </a:bodyPr>
          <a:lstStyle/>
          <a:p>
            <a:pPr lvl="0">
              <a:lnSpc>
                <a:spcPct val="115000"/>
              </a:lnSpc>
              <a:spcAft>
                <a:spcPts val="0"/>
              </a:spcAft>
              <a:buFont typeface="Wingdings" panose="05000000000000000000" pitchFamily="2" charset="2"/>
              <a:buChar char="ü"/>
              <a:tabLst>
                <a:tab pos="457200" algn="l"/>
              </a:tabLst>
            </a:pPr>
            <a:r>
              <a:rPr lang="fr-FR" sz="1600" b="1" dirty="0"/>
              <a:t> En cas de question sur l’appel à projets </a:t>
            </a:r>
          </a:p>
          <a:p>
            <a:pPr lvl="1" algn="just">
              <a:lnSpc>
                <a:spcPct val="115000"/>
              </a:lnSpc>
              <a:buFont typeface="Arial" panose="020B0604020202020204" pitchFamily="34" charset="0"/>
              <a:buChar char="–"/>
              <a:tabLst>
                <a:tab pos="457200" algn="l"/>
              </a:tabLst>
            </a:pPr>
            <a:r>
              <a:rPr lang="fr-FR" sz="1500" dirty="0">
                <a:latin typeface="Arial" panose="020B0604020202020204" pitchFamily="34" charset="0"/>
                <a:cs typeface="Arial" panose="020B0604020202020204" pitchFamily="34" charset="0"/>
              </a:rPr>
              <a:t>Nous vous </a:t>
            </a:r>
            <a:r>
              <a:rPr lang="fr-FR" sz="1500" dirty="0">
                <a:highlight>
                  <a:srgbClr val="FFFFFF"/>
                </a:highlight>
                <a:latin typeface="Arial" panose="020B0604020202020204" pitchFamily="34" charset="0"/>
                <a:cs typeface="Arial" panose="020B0604020202020204" pitchFamily="34" charset="0"/>
              </a:rPr>
              <a:t>invitons en premier lieu à vous inscrire au webinaire du 12 janvier.</a:t>
            </a:r>
          </a:p>
          <a:p>
            <a:pPr lvl="1" algn="just">
              <a:lnSpc>
                <a:spcPct val="115000"/>
              </a:lnSpc>
              <a:buFont typeface="Arial" panose="020B0604020202020204" pitchFamily="34" charset="0"/>
              <a:buChar char="–"/>
              <a:tabLst>
                <a:tab pos="457200" algn="l"/>
              </a:tabLst>
            </a:pPr>
            <a:r>
              <a:rPr lang="fr-FR" sz="1500" dirty="0">
                <a:highlight>
                  <a:srgbClr val="FFFFFF"/>
                </a:highlight>
                <a:latin typeface="Arial" panose="020B0604020202020204" pitchFamily="34" charset="0"/>
                <a:cs typeface="Arial" panose="020B0604020202020204" pitchFamily="34" charset="0"/>
              </a:rPr>
              <a:t>Si des questions persistent, vous pouvez adresser un mail à </a:t>
            </a:r>
            <a:r>
              <a:rPr lang="fr-FR" sz="1500" dirty="0">
                <a:highlight>
                  <a:srgbClr val="FFFFFF"/>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innovation2023@cnsa.fr</a:t>
            </a:r>
            <a:r>
              <a:rPr lang="fr-FR" sz="1500" dirty="0">
                <a:highlight>
                  <a:srgbClr val="FFFFFF"/>
                </a:highlight>
                <a:latin typeface="Arial" panose="020B0604020202020204" pitchFamily="34" charset="0"/>
                <a:cs typeface="Arial" panose="020B0604020202020204" pitchFamily="34" charset="0"/>
              </a:rPr>
              <a:t> avant le </a:t>
            </a:r>
            <a:r>
              <a:rPr lang="fr-FR" sz="1500" b="1" u="sng" dirty="0">
                <a:highlight>
                  <a:srgbClr val="FFFFFF"/>
                </a:highlight>
                <a:latin typeface="Arial" panose="020B0604020202020204" pitchFamily="34" charset="0"/>
                <a:cs typeface="Arial" panose="020B0604020202020204" pitchFamily="34" charset="0"/>
              </a:rPr>
              <a:t>22 février 2023 midi</a:t>
            </a:r>
            <a:r>
              <a:rPr lang="fr-FR" sz="1500" dirty="0">
                <a:highlight>
                  <a:srgbClr val="FFFFFF"/>
                </a:highlight>
                <a:latin typeface="Arial" panose="020B0604020202020204" pitchFamily="34" charset="0"/>
                <a:cs typeface="Arial" panose="020B0604020202020204" pitchFamily="34" charset="0"/>
              </a:rPr>
              <a:t>. La </a:t>
            </a:r>
            <a:r>
              <a:rPr lang="fr-FR" sz="1500" dirty="0">
                <a:latin typeface="Arial" panose="020B0604020202020204" pitchFamily="34" charset="0"/>
                <a:cs typeface="Arial" panose="020B0604020202020204" pitchFamily="34" charset="0"/>
              </a:rPr>
              <a:t>CNSA ne s’engage toutefois pas à vous répondre en cas de fort afflux de demandes. </a:t>
            </a:r>
          </a:p>
          <a:p>
            <a:pPr lvl="0">
              <a:lnSpc>
                <a:spcPct val="115000"/>
              </a:lnSpc>
              <a:spcAft>
                <a:spcPts val="0"/>
              </a:spcAft>
              <a:buFont typeface="Wingdings" panose="05000000000000000000" pitchFamily="2" charset="2"/>
              <a:buChar char="ü"/>
              <a:tabLst>
                <a:tab pos="457200" algn="l"/>
              </a:tabLst>
            </a:pPr>
            <a:endParaRPr lang="fr-FR" sz="1600" b="1" dirty="0"/>
          </a:p>
          <a:p>
            <a:pPr lvl="0">
              <a:lnSpc>
                <a:spcPct val="115000"/>
              </a:lnSpc>
              <a:spcAft>
                <a:spcPts val="0"/>
              </a:spcAft>
              <a:buFont typeface="Wingdings" panose="05000000000000000000" pitchFamily="2" charset="2"/>
              <a:buChar char="ü"/>
              <a:tabLst>
                <a:tab pos="457200" algn="l"/>
              </a:tabLst>
            </a:pPr>
            <a:endParaRPr lang="fr-FR" sz="1600" b="1" dirty="0"/>
          </a:p>
          <a:p>
            <a:pPr lvl="0">
              <a:lnSpc>
                <a:spcPct val="115000"/>
              </a:lnSpc>
              <a:spcAft>
                <a:spcPts val="0"/>
              </a:spcAft>
              <a:buFont typeface="Wingdings" panose="05000000000000000000" pitchFamily="2" charset="2"/>
              <a:buChar char="ü"/>
              <a:tabLst>
                <a:tab pos="457200" algn="l"/>
              </a:tabLst>
            </a:pPr>
            <a:r>
              <a:rPr lang="fr-FR" sz="1600" b="1" dirty="0"/>
              <a:t>En cas de difficulté technique pour déposer votre dossier en ligne : </a:t>
            </a:r>
          </a:p>
          <a:p>
            <a:pPr lvl="1" algn="just">
              <a:lnSpc>
                <a:spcPct val="115000"/>
              </a:lnSpc>
              <a:buFont typeface="Arial" panose="020B0604020202020204" pitchFamily="34" charset="0"/>
              <a:buChar char="–"/>
              <a:tabLst>
                <a:tab pos="457200" algn="l"/>
              </a:tabLst>
            </a:pPr>
            <a:r>
              <a:rPr lang="fr-FR" sz="1500" dirty="0">
                <a:latin typeface="Arial" panose="020B0604020202020204" pitchFamily="34" charset="0"/>
                <a:cs typeface="Arial" panose="020B0604020202020204" pitchFamily="34" charset="0"/>
              </a:rPr>
              <a:t>Contacter la CNSA à </a:t>
            </a:r>
            <a:r>
              <a:rPr lang="fr-FR" sz="1500" dirty="0">
                <a:highlight>
                  <a:srgbClr val="FFFFFF"/>
                </a:highlight>
                <a:latin typeface="Arial" panose="020B0604020202020204" pitchFamily="34" charset="0"/>
                <a:cs typeface="Arial" panose="020B0604020202020204" pitchFamily="34" charset="0"/>
              </a:rPr>
              <a:t>l’adresse suivante : </a:t>
            </a:r>
            <a:r>
              <a:rPr lang="fr-FR" sz="1500" dirty="0">
                <a:highlight>
                  <a:srgbClr val="FFFFFF"/>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innovation2023@cnsa.fr</a:t>
            </a:r>
            <a:endParaRPr lang="fr-FR" sz="1500" dirty="0">
              <a:highlight>
                <a:srgbClr val="FFFFFF"/>
              </a:highlight>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r>
              <a:rPr lang="fr-FR" sz="1500" dirty="0">
                <a:highlight>
                  <a:srgbClr val="FFFFFF"/>
                </a:highlight>
                <a:latin typeface="Arial" panose="020B0604020202020204" pitchFamily="34" charset="0"/>
                <a:cs typeface="Arial" panose="020B0604020202020204" pitchFamily="34" charset="0"/>
              </a:rPr>
              <a:t>Les questions sont à envoyer entre le 13 janvier 2023 (soit un jour après la date d’ouverture de la plate-forme de dépôt le 12 janvier), et le </a:t>
            </a:r>
            <a:r>
              <a:rPr lang="fr-FR" sz="1500" b="1" u="sng" dirty="0">
                <a:highlight>
                  <a:srgbClr val="FFFFFF"/>
                </a:highlight>
                <a:latin typeface="Arial" panose="020B0604020202020204" pitchFamily="34" charset="0"/>
                <a:cs typeface="Arial" panose="020B0604020202020204" pitchFamily="34" charset="0"/>
              </a:rPr>
              <a:t>22 février 2023 midi</a:t>
            </a:r>
            <a:r>
              <a:rPr lang="fr-FR" sz="1500" dirty="0">
                <a:highlight>
                  <a:srgbClr val="FFFFFF"/>
                </a:highlight>
                <a:latin typeface="Arial" panose="020B0604020202020204" pitchFamily="34" charset="0"/>
                <a:cs typeface="Arial" panose="020B0604020202020204" pitchFamily="34" charset="0"/>
              </a:rPr>
              <a:t> (soit deux jours avant la </a:t>
            </a:r>
            <a:r>
              <a:rPr lang="fr-FR" sz="1500" dirty="0">
                <a:latin typeface="Arial" panose="020B0604020202020204" pitchFamily="34" charset="0"/>
                <a:cs typeface="Arial" panose="020B0604020202020204" pitchFamily="34" charset="0"/>
              </a:rPr>
              <a:t>date limite de dépôt des candidatures). Aucune demande ne sera traitée au-delà de cette date. </a:t>
            </a:r>
          </a:p>
          <a:p>
            <a:pPr marL="457200" lvl="1" indent="0">
              <a:lnSpc>
                <a:spcPct val="115000"/>
              </a:lnSpc>
              <a:buNone/>
              <a:tabLst>
                <a:tab pos="457200" algn="l"/>
              </a:tabLst>
            </a:pPr>
            <a:endParaRPr lang="fr-FR" sz="1600" b="1" dirty="0"/>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marL="0"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38C06C34-3758-40A1-B390-0080D2EEA882}"/>
              </a:ext>
            </a:extLst>
          </p:cNvPr>
          <p:cNvPicPr>
            <a:picLocks noChangeAspect="1"/>
          </p:cNvPicPr>
          <p:nvPr/>
        </p:nvPicPr>
        <p:blipFill>
          <a:blip r:embed="rId5"/>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343D3292-4E99-4D56-AD38-FCBC099188B7}"/>
              </a:ext>
            </a:extLst>
          </p:cNvPr>
          <p:cNvSpPr>
            <a:spLocks noGrp="1"/>
          </p:cNvSpPr>
          <p:nvPr>
            <p:ph type="sldNum" sz="quarter" idx="14"/>
          </p:nvPr>
        </p:nvSpPr>
        <p:spPr/>
        <p:txBody>
          <a:bodyPr/>
          <a:lstStyle/>
          <a:p>
            <a:fld id="{9242190C-1718-4DF4-AE65-993259183895}" type="slidenum">
              <a:rPr lang="fr-FR" smtClean="0"/>
              <a:t>42</a:t>
            </a:fld>
            <a:endParaRPr lang="fr-FR"/>
          </a:p>
        </p:txBody>
      </p:sp>
    </p:spTree>
    <p:extLst>
      <p:ext uri="{BB962C8B-B14F-4D97-AF65-F5344CB8AC3E}">
        <p14:creationId xmlns:p14="http://schemas.microsoft.com/office/powerpoint/2010/main" val="1483976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030941" y="3191440"/>
            <a:ext cx="5862918" cy="1015663"/>
          </a:xfrm>
          <a:prstGeom prst="rect">
            <a:avLst/>
          </a:prstGeom>
          <a:noFill/>
        </p:spPr>
        <p:txBody>
          <a:bodyPr wrap="square" rtlCol="0">
            <a:spAutoFit/>
          </a:bodyPr>
          <a:lstStyle/>
          <a:p>
            <a:pPr algn="just"/>
            <a:endParaRPr lang="fr-FR" sz="1400" dirty="0"/>
          </a:p>
          <a:p>
            <a:pPr algn="ctr"/>
            <a:r>
              <a:rPr lang="fr-FR" sz="1600" dirty="0">
                <a:latin typeface="Arial" panose="020B0604020202020204" pitchFamily="34" charset="0"/>
                <a:cs typeface="Arial" panose="020B0604020202020204" pitchFamily="34" charset="0"/>
              </a:rPr>
              <a:t>Pour toute demande de renseignements sur l’appel à projets : </a:t>
            </a:r>
            <a:r>
              <a:rPr lang="fr-FR" sz="1600" b="1" dirty="0">
                <a:latin typeface="Arial" panose="020B0604020202020204" pitchFamily="34" charset="0"/>
                <a:cs typeface="Arial" panose="020B0604020202020204" pitchFamily="34" charset="0"/>
                <a:hlinkClick r:id="rId3"/>
              </a:rPr>
              <a:t>innovation2023@cnsa.fr</a:t>
            </a:r>
            <a:endParaRPr lang="fr-FR" sz="1600" b="1" dirty="0">
              <a:latin typeface="Arial" panose="020B0604020202020204" pitchFamily="34" charset="0"/>
              <a:cs typeface="Arial" panose="020B0604020202020204" pitchFamily="34" charset="0"/>
            </a:endParaRPr>
          </a:p>
          <a:p>
            <a:pPr algn="just"/>
            <a:endParaRPr lang="fr-FR" sz="1400" dirty="0"/>
          </a:p>
        </p:txBody>
      </p:sp>
    </p:spTree>
    <p:extLst>
      <p:ext uri="{BB962C8B-B14F-4D97-AF65-F5344CB8AC3E}">
        <p14:creationId xmlns:p14="http://schemas.microsoft.com/office/powerpoint/2010/main" val="399216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8E1991-7053-448B-95E9-2C1DD6F4EF10}"/>
              </a:ext>
            </a:extLst>
          </p:cNvPr>
          <p:cNvSpPr>
            <a:spLocks noGrp="1"/>
          </p:cNvSpPr>
          <p:nvPr>
            <p:ph type="body" sz="quarter" idx="10"/>
          </p:nvPr>
        </p:nvSpPr>
        <p:spPr/>
        <p:txBody>
          <a:bodyPr/>
          <a:lstStyle/>
          <a:p>
            <a:r>
              <a:rPr lang="fr-FR" dirty="0"/>
              <a:t>Préambule (2/2)</a:t>
            </a:r>
          </a:p>
        </p:txBody>
      </p:sp>
      <p:sp>
        <p:nvSpPr>
          <p:cNvPr id="4" name="Espace réservé du contenu 3">
            <a:extLst>
              <a:ext uri="{FF2B5EF4-FFF2-40B4-BE49-F238E27FC236}">
                <a16:creationId xmlns:a16="http://schemas.microsoft.com/office/drawing/2014/main" id="{D971E262-21E9-42D2-B374-BA6B064CEBE2}"/>
              </a:ext>
            </a:extLst>
          </p:cNvPr>
          <p:cNvSpPr>
            <a:spLocks noGrp="1"/>
          </p:cNvSpPr>
          <p:nvPr>
            <p:ph idx="1"/>
          </p:nvPr>
        </p:nvSpPr>
        <p:spPr>
          <a:xfrm>
            <a:off x="305070" y="1464562"/>
            <a:ext cx="8340166" cy="3928876"/>
          </a:xfrm>
        </p:spPr>
        <p:txBody>
          <a:bodyPr>
            <a:noAutofit/>
          </a:bodyPr>
          <a:lstStyle/>
          <a:p>
            <a:pPr lvl="1">
              <a:spcAft>
                <a:spcPts val="600"/>
              </a:spcAft>
              <a:buFont typeface="Arial" panose="020B0604020202020204" pitchFamily="34" charset="0"/>
              <a:buChar char="•"/>
            </a:pPr>
            <a:r>
              <a:rPr lang="fr-FR" sz="1600" dirty="0"/>
              <a:t>L’appel à projets thématique « actions innovantes » 2023 s’inscrit </a:t>
            </a:r>
            <a:r>
              <a:rPr lang="fr-FR" sz="1600" b="1" dirty="0"/>
              <a:t>dans la continuité du précédent appel à projets thématique « actions innovantes » 2021</a:t>
            </a:r>
            <a:r>
              <a:rPr lang="fr-FR" sz="1600" dirty="0"/>
              <a:t>, relatif à « </a:t>
            </a:r>
            <a:r>
              <a:rPr lang="fr-FR" sz="1600" b="1" dirty="0"/>
              <a:t>la participation des personnes vivant à domicile</a:t>
            </a:r>
            <a:r>
              <a:rPr lang="fr-FR" sz="1600" dirty="0"/>
              <a:t>, et de leurs proches aidants, dans la gouvernance des services qui les accompagnent ». Cet appel à projets avait rencontré un grand succès avec 51 projets déposés. Au terme de la sélection, </a:t>
            </a:r>
            <a:r>
              <a:rPr lang="fr-FR" sz="1600" dirty="0">
                <a:hlinkClick r:id="rId2"/>
              </a:rPr>
              <a:t>6 projets lauréats</a:t>
            </a:r>
            <a:r>
              <a:rPr lang="fr-FR" sz="1600" dirty="0"/>
              <a:t> d’une durée de 24 à 30 mois ont été distingués, pour un soutien total de près de 750 000 euros. </a:t>
            </a:r>
          </a:p>
          <a:p>
            <a:pPr lvl="1">
              <a:spcAft>
                <a:spcPts val="600"/>
              </a:spcAft>
              <a:buFont typeface="Arial" panose="020B0604020202020204" pitchFamily="34" charset="0"/>
              <a:buChar char="•"/>
            </a:pPr>
            <a:r>
              <a:rPr lang="fr-FR" sz="1600" dirty="0"/>
              <a:t>Au travers des deux appels à projets consécutifs, il s’agit de </a:t>
            </a:r>
            <a:r>
              <a:rPr lang="fr-FR" sz="1600" b="1" dirty="0"/>
              <a:t>développer une communauté de porteurs de projets </a:t>
            </a:r>
            <a:r>
              <a:rPr lang="fr-FR" sz="1600" dirty="0"/>
              <a:t>travaillant sur la participation et ses défis opérationnels depuis les différents lieux de vie des personnes, tant au domicile (AAP 2021) qu’en établissement (AAP 2023).   </a:t>
            </a:r>
          </a:p>
          <a:p>
            <a:pPr lvl="1">
              <a:spcAft>
                <a:spcPts val="600"/>
              </a:spcAft>
              <a:buFont typeface="Arial" panose="020B0604020202020204" pitchFamily="34" charset="0"/>
              <a:buChar char="•"/>
            </a:pPr>
            <a:r>
              <a:rPr lang="fr-FR" sz="1600" dirty="0"/>
              <a:t>Cette continuité s’inscrira dans une démarche de </a:t>
            </a:r>
            <a:r>
              <a:rPr lang="fr-FR" sz="1600" b="1" dirty="0"/>
              <a:t>capitalisation des résultats des projets lauréats </a:t>
            </a:r>
            <a:r>
              <a:rPr lang="fr-FR" sz="1600" dirty="0"/>
              <a:t>sous forme de publications et d’évènements, dont des journées de valorisation communes. </a:t>
            </a:r>
          </a:p>
          <a:p>
            <a:pPr marL="0" indent="0">
              <a:spcAft>
                <a:spcPts val="600"/>
              </a:spcAft>
              <a:buNone/>
            </a:pPr>
            <a:endParaRPr lang="fr-FR" sz="1600" dirty="0"/>
          </a:p>
        </p:txBody>
      </p:sp>
      <p:pic>
        <p:nvPicPr>
          <p:cNvPr id="5" name="Image 4">
            <a:extLst>
              <a:ext uri="{FF2B5EF4-FFF2-40B4-BE49-F238E27FC236}">
                <a16:creationId xmlns:a16="http://schemas.microsoft.com/office/drawing/2014/main" id="{7A31F572-9BF1-439A-B086-8F1365FBCA6B}"/>
              </a:ext>
            </a:extLst>
          </p:cNvPr>
          <p:cNvPicPr>
            <a:picLocks noChangeAspect="1"/>
          </p:cNvPicPr>
          <p:nvPr/>
        </p:nvPicPr>
        <p:blipFill>
          <a:blip r:embed="rId3"/>
          <a:stretch>
            <a:fillRect/>
          </a:stretch>
        </p:blipFill>
        <p:spPr>
          <a:xfrm>
            <a:off x="4349717" y="6084829"/>
            <a:ext cx="476316" cy="419158"/>
          </a:xfrm>
          <a:prstGeom prst="rect">
            <a:avLst/>
          </a:prstGeom>
        </p:spPr>
      </p:pic>
      <p:sp>
        <p:nvSpPr>
          <p:cNvPr id="6" name="Espace réservé du numéro de diapositive 5">
            <a:extLst>
              <a:ext uri="{FF2B5EF4-FFF2-40B4-BE49-F238E27FC236}">
                <a16:creationId xmlns:a16="http://schemas.microsoft.com/office/drawing/2014/main" id="{6F3E5876-69D7-4713-A4A6-B0BB8846F871}"/>
              </a:ext>
            </a:extLst>
          </p:cNvPr>
          <p:cNvSpPr>
            <a:spLocks noGrp="1"/>
          </p:cNvSpPr>
          <p:nvPr>
            <p:ph type="sldNum" sz="quarter" idx="14"/>
          </p:nvPr>
        </p:nvSpPr>
        <p:spPr/>
        <p:txBody>
          <a:bodyPr/>
          <a:lstStyle/>
          <a:p>
            <a:fld id="{9242190C-1718-4DF4-AE65-993259183895}" type="slidenum">
              <a:rPr lang="fr-FR" smtClean="0"/>
              <a:t>5</a:t>
            </a:fld>
            <a:endParaRPr lang="fr-FR"/>
          </a:p>
        </p:txBody>
      </p:sp>
    </p:spTree>
    <p:extLst>
      <p:ext uri="{BB962C8B-B14F-4D97-AF65-F5344CB8AC3E}">
        <p14:creationId xmlns:p14="http://schemas.microsoft.com/office/powerpoint/2010/main" val="364731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L’appel à projets en bref</a:t>
            </a:r>
          </a:p>
        </p:txBody>
      </p:sp>
    </p:spTree>
    <p:extLst>
      <p:ext uri="{BB962C8B-B14F-4D97-AF65-F5344CB8AC3E}">
        <p14:creationId xmlns:p14="http://schemas.microsoft.com/office/powerpoint/2010/main" val="98970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8571C0-708C-44DD-AFFE-DFB1C785C27C}"/>
              </a:ext>
            </a:extLst>
          </p:cNvPr>
          <p:cNvPicPr>
            <a:picLocks noChangeAspect="1"/>
          </p:cNvPicPr>
          <p:nvPr/>
        </p:nvPicPr>
        <p:blipFill rotWithShape="1">
          <a:blip r:embed="rId2"/>
          <a:srcRect l="28272" t="22747" r="29538" b="21443"/>
          <a:stretch/>
        </p:blipFill>
        <p:spPr>
          <a:xfrm>
            <a:off x="6759206" y="657135"/>
            <a:ext cx="1766558" cy="1168400"/>
          </a:xfrm>
          <a:prstGeom prst="rect">
            <a:avLst/>
          </a:prstGeom>
        </p:spPr>
      </p:pic>
      <p:sp>
        <p:nvSpPr>
          <p:cNvPr id="2" name="Espace réservé du texte 1"/>
          <p:cNvSpPr>
            <a:spLocks noGrp="1"/>
          </p:cNvSpPr>
          <p:nvPr>
            <p:ph type="body" sz="quarter" idx="10"/>
          </p:nvPr>
        </p:nvSpPr>
        <p:spPr>
          <a:xfrm>
            <a:off x="297127" y="367002"/>
            <a:ext cx="8606700" cy="481012"/>
          </a:xfrm>
        </p:spPr>
        <p:txBody>
          <a:bodyPr>
            <a:normAutofit fontScale="92500"/>
          </a:bodyPr>
          <a:lstStyle/>
          <a:p>
            <a:r>
              <a:rPr lang="fr-FR" dirty="0"/>
              <a:t>Un droit à la participation institué et réaffirmé ses vingt dernières années</a:t>
            </a:r>
          </a:p>
        </p:txBody>
      </p:sp>
      <p:sp>
        <p:nvSpPr>
          <p:cNvPr id="4" name="Espace réservé du contenu 3"/>
          <p:cNvSpPr>
            <a:spLocks noGrp="1"/>
          </p:cNvSpPr>
          <p:nvPr>
            <p:ph idx="1"/>
          </p:nvPr>
        </p:nvSpPr>
        <p:spPr>
          <a:xfrm>
            <a:off x="297127" y="848014"/>
            <a:ext cx="8488844" cy="5352851"/>
          </a:xfrm>
        </p:spPr>
        <p:txBody>
          <a:bodyPr>
            <a:normAutofit fontScale="25000" lnSpcReduction="20000"/>
          </a:bodyPr>
          <a:lstStyle/>
          <a:p>
            <a:pPr marL="0" indent="0">
              <a:lnSpc>
                <a:spcPct val="150000"/>
              </a:lnSpc>
              <a:buNone/>
            </a:pPr>
            <a:endParaRPr lang="fr-FR" sz="4800" b="1" dirty="0"/>
          </a:p>
          <a:p>
            <a:pPr marL="0" indent="0">
              <a:lnSpc>
                <a:spcPct val="150000"/>
              </a:lnSpc>
              <a:spcBef>
                <a:spcPts val="0"/>
              </a:spcBef>
              <a:spcAft>
                <a:spcPts val="600"/>
              </a:spcAft>
              <a:buNone/>
            </a:pPr>
            <a:r>
              <a:rPr lang="fr-FR" sz="4800" b="1" dirty="0"/>
              <a:t>Quelques repères sont rappelés</a:t>
            </a:r>
            <a:r>
              <a:rPr lang="fr-FR" sz="4800" dirty="0"/>
              <a:t>,</a:t>
            </a:r>
            <a:r>
              <a:rPr lang="fr-FR" sz="4800" b="1" dirty="0"/>
              <a:t> </a:t>
            </a:r>
            <a:r>
              <a:rPr lang="fr-FR" sz="4800" dirty="0"/>
              <a:t>sans visée d’exhaustivité : </a:t>
            </a:r>
            <a:endParaRPr lang="fr-FR" sz="4800" b="1" dirty="0"/>
          </a:p>
          <a:p>
            <a:pPr lvl="1">
              <a:lnSpc>
                <a:spcPct val="150000"/>
              </a:lnSpc>
              <a:spcBef>
                <a:spcPts val="0"/>
              </a:spcBef>
              <a:spcAft>
                <a:spcPts val="600"/>
              </a:spcAft>
              <a:buFont typeface="Wingdings" panose="05000000000000000000" pitchFamily="2" charset="2"/>
              <a:buChar char="§"/>
            </a:pPr>
            <a:r>
              <a:rPr lang="fr-FR" sz="4800" dirty="0"/>
              <a:t>Loi n° 2002-2 du 2 janvier 2002 rénovant l’action sociale et médico-sociale. </a:t>
            </a:r>
          </a:p>
          <a:p>
            <a:pPr lvl="1">
              <a:lnSpc>
                <a:spcPct val="150000"/>
              </a:lnSpc>
              <a:spcBef>
                <a:spcPts val="0"/>
              </a:spcBef>
              <a:spcAft>
                <a:spcPts val="600"/>
              </a:spcAft>
              <a:buFont typeface="Wingdings" panose="05000000000000000000" pitchFamily="2" charset="2"/>
              <a:buChar char="§"/>
            </a:pPr>
            <a:r>
              <a:rPr lang="fr-FR" sz="4800" dirty="0"/>
              <a:t>Article L311-3 du Code de l’action sociale et des familles (CASF) : droit à la participation individuelle et collective.</a:t>
            </a:r>
          </a:p>
          <a:p>
            <a:pPr lvl="1">
              <a:lnSpc>
                <a:spcPct val="150000"/>
              </a:lnSpc>
              <a:spcBef>
                <a:spcPts val="0"/>
              </a:spcBef>
              <a:spcAft>
                <a:spcPts val="600"/>
              </a:spcAft>
              <a:buFont typeface="Wingdings" panose="05000000000000000000" pitchFamily="2" charset="2"/>
              <a:buChar char="§"/>
            </a:pPr>
            <a:r>
              <a:rPr lang="fr-FR" sz="4800" dirty="0"/>
              <a:t>Plan interministériel d’action en faveur du travail social (2015) : principe d’intégration de la participation des personnes dans la formation des travailleurs sociaux, dans l’élaboration des politiques publiques, dans la contractualisation des établissements avec les tutelles et dans les méthodologies de recherche en travail social. </a:t>
            </a:r>
          </a:p>
          <a:p>
            <a:pPr lvl="1">
              <a:lnSpc>
                <a:spcPct val="150000"/>
              </a:lnSpc>
              <a:spcBef>
                <a:spcPts val="0"/>
              </a:spcBef>
              <a:spcAft>
                <a:spcPts val="600"/>
              </a:spcAft>
              <a:buFont typeface="Wingdings" panose="05000000000000000000" pitchFamily="2" charset="2"/>
              <a:buChar char="§"/>
            </a:pPr>
            <a:r>
              <a:rPr lang="fr-FR" sz="4800" dirty="0"/>
              <a:t>Commission pour la promotion de la bientraitance et la lutte contre la maltraitance, Note d’orientation pour une action globale d’appui à la bientraitance dans l’aide à l’autonomie (2019) : « </a:t>
            </a:r>
            <a:r>
              <a:rPr lang="fr-FR" sz="4800" i="1" dirty="0"/>
              <a:t>il n’y a pas de bientraitance si la personne « accompagnée » n’est pas respectée et reconnue dans ses droits et ses capacités de décision et de participation, aussi altérées soient-elles (…) c’est au maintien et à l’encouragement d’une capacité d’expression (sous toutes ses formes, et pas seulement bien sûr sous la forme verbale) que doit viser tout projet d’accompagnement. Accompagner à l’autonomie comporte en effet, intrinsèquement, le fait de soutenir et d’encourager l’expression et la participation sociale de la personne, en prenant pleinement appui sur ses capacités et en leur donnant l’occasion de se déployer dans les trois dimensions : de leur accompagnement individuel (sur le pilotage de leur propre « parcours ») ; de l’organisation du cadre « institutionnel » de leur accompagnement (établissement, service, ou toute structure même informelle) ; et plus largement, de l’organisation collective, via les modes d’expression mis en place au niveau territorial ou national</a:t>
            </a:r>
            <a:r>
              <a:rPr lang="fr-FR" sz="4800" dirty="0"/>
              <a:t>. »</a:t>
            </a:r>
          </a:p>
          <a:p>
            <a:pPr lvl="1">
              <a:lnSpc>
                <a:spcPct val="150000"/>
              </a:lnSpc>
              <a:spcBef>
                <a:spcPts val="0"/>
              </a:spcBef>
              <a:spcAft>
                <a:spcPts val="600"/>
              </a:spcAft>
              <a:buFont typeface="Wingdings" panose="05000000000000000000" pitchFamily="2" charset="2"/>
              <a:buChar char="§"/>
            </a:pPr>
            <a:r>
              <a:rPr lang="fr-FR" sz="4800" dirty="0"/>
              <a:t>COG État-CNSA 2022 – 2026 : un positionnement fort sur la citoyenneté dont un engagement n°4 « Favoriser la participation des personnes âgées et des personnes en situation de handicap à l’élaboration de leur parcours et généraliser la mesure de leur satisfaction ».</a:t>
            </a:r>
          </a:p>
          <a:p>
            <a:pPr lvl="2">
              <a:lnSpc>
                <a:spcPct val="150000"/>
              </a:lnSpc>
              <a:spcBef>
                <a:spcPts val="0"/>
              </a:spcBef>
              <a:buFont typeface="Wingdings" panose="05000000000000000000" pitchFamily="2" charset="2"/>
              <a:buChar char="ü"/>
            </a:pPr>
            <a:endParaRPr lang="fr-FR" sz="4300" dirty="0"/>
          </a:p>
        </p:txBody>
      </p:sp>
      <p:pic>
        <p:nvPicPr>
          <p:cNvPr id="5" name="Image 4">
            <a:extLst>
              <a:ext uri="{FF2B5EF4-FFF2-40B4-BE49-F238E27FC236}">
                <a16:creationId xmlns:a16="http://schemas.microsoft.com/office/drawing/2014/main" id="{CF824E9C-31AA-44C9-9B5F-99DEA91525CC}"/>
              </a:ext>
            </a:extLst>
          </p:cNvPr>
          <p:cNvPicPr>
            <a:picLocks noChangeAspect="1"/>
          </p:cNvPicPr>
          <p:nvPr/>
        </p:nvPicPr>
        <p:blipFill>
          <a:blip r:embed="rId3"/>
          <a:stretch>
            <a:fillRect/>
          </a:stretch>
        </p:blipFill>
        <p:spPr>
          <a:xfrm>
            <a:off x="4192056" y="6321276"/>
            <a:ext cx="476316" cy="419158"/>
          </a:xfrm>
          <a:prstGeom prst="rect">
            <a:avLst/>
          </a:prstGeom>
        </p:spPr>
      </p:pic>
      <p:sp>
        <p:nvSpPr>
          <p:cNvPr id="7" name="Espace réservé du numéro de diapositive 6">
            <a:extLst>
              <a:ext uri="{FF2B5EF4-FFF2-40B4-BE49-F238E27FC236}">
                <a16:creationId xmlns:a16="http://schemas.microsoft.com/office/drawing/2014/main" id="{BBD8C8E6-9545-4C8F-8221-6918AB5E74F1}"/>
              </a:ext>
            </a:extLst>
          </p:cNvPr>
          <p:cNvSpPr>
            <a:spLocks noGrp="1"/>
          </p:cNvSpPr>
          <p:nvPr>
            <p:ph type="sldNum" sz="quarter" idx="14"/>
          </p:nvPr>
        </p:nvSpPr>
        <p:spPr/>
        <p:txBody>
          <a:bodyPr/>
          <a:lstStyle/>
          <a:p>
            <a:fld id="{9242190C-1718-4DF4-AE65-993259183895}" type="slidenum">
              <a:rPr lang="fr-FR" smtClean="0"/>
              <a:t>7</a:t>
            </a:fld>
            <a:endParaRPr lang="fr-FR"/>
          </a:p>
        </p:txBody>
      </p:sp>
    </p:spTree>
    <p:extLst>
      <p:ext uri="{BB962C8B-B14F-4D97-AF65-F5344CB8AC3E}">
        <p14:creationId xmlns:p14="http://schemas.microsoft.com/office/powerpoint/2010/main" val="189190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59804" y="435356"/>
            <a:ext cx="9017136" cy="481012"/>
          </a:xfrm>
        </p:spPr>
        <p:txBody>
          <a:bodyPr>
            <a:normAutofit fontScale="92500"/>
          </a:bodyPr>
          <a:lstStyle/>
          <a:p>
            <a:r>
              <a:rPr lang="fr-FR" dirty="0"/>
              <a:t>Une effectivité du droit à la participation soumise à des défis opérationnels</a:t>
            </a:r>
          </a:p>
        </p:txBody>
      </p:sp>
      <p:sp>
        <p:nvSpPr>
          <p:cNvPr id="4" name="Espace réservé du contenu 3"/>
          <p:cNvSpPr>
            <a:spLocks noGrp="1"/>
          </p:cNvSpPr>
          <p:nvPr>
            <p:ph idx="1"/>
          </p:nvPr>
        </p:nvSpPr>
        <p:spPr>
          <a:xfrm>
            <a:off x="159804" y="1143476"/>
            <a:ext cx="8617527" cy="4950692"/>
          </a:xfrm>
        </p:spPr>
        <p:txBody>
          <a:bodyPr>
            <a:normAutofit/>
          </a:bodyPr>
          <a:lstStyle/>
          <a:p>
            <a:pPr marL="457200" lvl="1" indent="0">
              <a:lnSpc>
                <a:spcPct val="170000"/>
              </a:lnSpc>
              <a:spcBef>
                <a:spcPts val="0"/>
              </a:spcBef>
              <a:buNone/>
            </a:pPr>
            <a:endParaRPr lang="fr-FR" dirty="0"/>
          </a:p>
          <a:p>
            <a:pPr marL="457200" lvl="1" indent="0">
              <a:lnSpc>
                <a:spcPct val="170000"/>
              </a:lnSpc>
              <a:spcBef>
                <a:spcPts val="0"/>
              </a:spcBef>
              <a:spcAft>
                <a:spcPts val="600"/>
              </a:spcAft>
              <a:buNone/>
            </a:pPr>
            <a:r>
              <a:rPr lang="fr-FR" dirty="0"/>
              <a:t>Les </a:t>
            </a:r>
            <a:r>
              <a:rPr lang="fr-FR" b="1" dirty="0"/>
              <a:t>Recommandations </a:t>
            </a:r>
            <a:r>
              <a:rPr lang="fr-FR" dirty="0"/>
              <a:t>et les</a:t>
            </a:r>
            <a:r>
              <a:rPr lang="fr-FR" b="1" dirty="0"/>
              <a:t> Avis de la HAS</a:t>
            </a:r>
            <a:r>
              <a:rPr lang="fr-FR" dirty="0"/>
              <a:t> soulignent un enjeu d</a:t>
            </a:r>
            <a:r>
              <a:rPr lang="fr-FR" b="1" dirty="0"/>
              <a:t>’effectivité des droits à participation</a:t>
            </a:r>
            <a:r>
              <a:rPr lang="fr-FR" dirty="0"/>
              <a:t> dans les établissements, en le mettant </a:t>
            </a:r>
            <a:r>
              <a:rPr lang="fr-FR" b="1" dirty="0"/>
              <a:t>en relation avec des défis opérationnels et de mise en œuvre</a:t>
            </a:r>
            <a:r>
              <a:rPr lang="fr-FR" dirty="0"/>
              <a:t>.</a:t>
            </a:r>
            <a:r>
              <a:rPr lang="fr-FR" b="1" dirty="0"/>
              <a:t> </a:t>
            </a:r>
            <a:r>
              <a:rPr lang="fr-FR" dirty="0"/>
              <a:t>Voir notamment : </a:t>
            </a:r>
          </a:p>
          <a:p>
            <a:pPr lvl="2">
              <a:lnSpc>
                <a:spcPct val="170000"/>
              </a:lnSpc>
              <a:spcBef>
                <a:spcPts val="0"/>
              </a:spcBef>
              <a:spcAft>
                <a:spcPts val="600"/>
              </a:spcAft>
              <a:buFont typeface="Wingdings" panose="05000000000000000000" pitchFamily="2" charset="2"/>
              <a:buChar char="§"/>
            </a:pPr>
            <a:r>
              <a:rPr lang="fr-FR" dirty="0"/>
              <a:t>Rapport </a:t>
            </a:r>
            <a:r>
              <a:rPr lang="fr-FR" b="1" dirty="0"/>
              <a:t>« Étude relative à la participation des usagers au fonctionnement des établissements et services sociaux et médico‐sociaux (ESSMS) » </a:t>
            </a:r>
            <a:r>
              <a:rPr lang="fr-FR" dirty="0"/>
              <a:t>(2014)</a:t>
            </a:r>
          </a:p>
          <a:p>
            <a:pPr lvl="2">
              <a:lnSpc>
                <a:spcPct val="170000"/>
              </a:lnSpc>
              <a:spcBef>
                <a:spcPts val="0"/>
              </a:spcBef>
              <a:spcAft>
                <a:spcPts val="600"/>
              </a:spcAft>
              <a:buFont typeface="Wingdings" panose="05000000000000000000" pitchFamily="2" charset="2"/>
              <a:buChar char="§"/>
            </a:pPr>
            <a:r>
              <a:rPr lang="fr-FR" dirty="0"/>
              <a:t>Recommandations de bonnes pratiques </a:t>
            </a:r>
            <a:r>
              <a:rPr lang="fr-FR" b="1" dirty="0"/>
              <a:t>« Soutenir et encourager l’engagement des usagers dans les secteurs social, médico-social et sanitaire » </a:t>
            </a:r>
            <a:r>
              <a:rPr lang="fr-FR" dirty="0"/>
              <a:t>(2020)</a:t>
            </a:r>
          </a:p>
          <a:p>
            <a:pPr lvl="2">
              <a:lnSpc>
                <a:spcPct val="170000"/>
              </a:lnSpc>
              <a:spcBef>
                <a:spcPts val="0"/>
              </a:spcBef>
              <a:spcAft>
                <a:spcPts val="600"/>
              </a:spcAft>
              <a:buFont typeface="Wingdings" panose="05000000000000000000" pitchFamily="2" charset="2"/>
              <a:buChar char="§"/>
            </a:pPr>
            <a:r>
              <a:rPr lang="fr-FR" dirty="0"/>
              <a:t>Avis du Conseil pour l’engagement des usagers </a:t>
            </a:r>
            <a:r>
              <a:rPr lang="fr-FR" b="1" dirty="0"/>
              <a:t>« Améliorer la participation des usagers dans les commissions des usagers et les conseils de la vie sociale » </a:t>
            </a:r>
            <a:r>
              <a:rPr lang="fr-FR" dirty="0"/>
              <a:t>(2022)</a:t>
            </a:r>
          </a:p>
        </p:txBody>
      </p:sp>
      <p:pic>
        <p:nvPicPr>
          <p:cNvPr id="5" name="Image 4">
            <a:extLst>
              <a:ext uri="{FF2B5EF4-FFF2-40B4-BE49-F238E27FC236}">
                <a16:creationId xmlns:a16="http://schemas.microsoft.com/office/drawing/2014/main" id="{CF824E9C-31AA-44C9-9B5F-99DEA91525CC}"/>
              </a:ext>
            </a:extLst>
          </p:cNvPr>
          <p:cNvPicPr>
            <a:picLocks noChangeAspect="1"/>
          </p:cNvPicPr>
          <p:nvPr/>
        </p:nvPicPr>
        <p:blipFill>
          <a:blip r:embed="rId3"/>
          <a:stretch>
            <a:fillRect/>
          </a:stretch>
        </p:blipFill>
        <p:spPr>
          <a:xfrm>
            <a:off x="4192056" y="6321276"/>
            <a:ext cx="476316" cy="419158"/>
          </a:xfrm>
          <a:prstGeom prst="rect">
            <a:avLst/>
          </a:prstGeom>
        </p:spPr>
      </p:pic>
      <p:sp>
        <p:nvSpPr>
          <p:cNvPr id="6" name="Espace réservé du numéro de diapositive 5">
            <a:extLst>
              <a:ext uri="{FF2B5EF4-FFF2-40B4-BE49-F238E27FC236}">
                <a16:creationId xmlns:a16="http://schemas.microsoft.com/office/drawing/2014/main" id="{2F54EEDA-3B32-4D1D-9C8C-3432FFBCEF49}"/>
              </a:ext>
            </a:extLst>
          </p:cNvPr>
          <p:cNvSpPr>
            <a:spLocks noGrp="1"/>
          </p:cNvSpPr>
          <p:nvPr>
            <p:ph type="sldNum" sz="quarter" idx="14"/>
          </p:nvPr>
        </p:nvSpPr>
        <p:spPr/>
        <p:txBody>
          <a:bodyPr/>
          <a:lstStyle/>
          <a:p>
            <a:fld id="{9242190C-1718-4DF4-AE65-993259183895}" type="slidenum">
              <a:rPr lang="fr-FR" smtClean="0"/>
              <a:t>8</a:t>
            </a:fld>
            <a:endParaRPr lang="fr-FR"/>
          </a:p>
        </p:txBody>
      </p:sp>
    </p:spTree>
    <p:extLst>
      <p:ext uri="{BB962C8B-B14F-4D97-AF65-F5344CB8AC3E}">
        <p14:creationId xmlns:p14="http://schemas.microsoft.com/office/powerpoint/2010/main" val="148966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437D44-74BD-4319-9AB7-6731F37B4D2D}"/>
              </a:ext>
            </a:extLst>
          </p:cNvPr>
          <p:cNvSpPr>
            <a:spLocks noGrp="1"/>
          </p:cNvSpPr>
          <p:nvPr>
            <p:ph type="body" sz="quarter" idx="10"/>
            <p:custDataLst>
              <p:tags r:id="rId1"/>
            </p:custDataLst>
          </p:nvPr>
        </p:nvSpPr>
        <p:spPr>
          <a:xfrm>
            <a:off x="286327" y="314137"/>
            <a:ext cx="7889876" cy="481012"/>
          </a:xfrm>
        </p:spPr>
        <p:txBody>
          <a:bodyPr/>
          <a:lstStyle/>
          <a:p>
            <a:r>
              <a:rPr lang="fr-FR" dirty="0"/>
              <a:t>Objectif, périmètre et modalités (1/2)</a:t>
            </a:r>
          </a:p>
        </p:txBody>
      </p:sp>
      <p:sp>
        <p:nvSpPr>
          <p:cNvPr id="6" name="Espace réservé du contenu 3">
            <a:extLst>
              <a:ext uri="{FF2B5EF4-FFF2-40B4-BE49-F238E27FC236}">
                <a16:creationId xmlns:a16="http://schemas.microsoft.com/office/drawing/2014/main" id="{3A962571-8A0D-4355-B305-E21EFE814FB2}"/>
              </a:ext>
            </a:extLst>
          </p:cNvPr>
          <p:cNvSpPr txBox="1">
            <a:spLocks/>
          </p:cNvSpPr>
          <p:nvPr>
            <p:custDataLst>
              <p:tags r:id="rId2"/>
            </p:custDataLst>
          </p:nvPr>
        </p:nvSpPr>
        <p:spPr>
          <a:xfrm>
            <a:off x="267286" y="531582"/>
            <a:ext cx="8580582" cy="5698836"/>
          </a:xfrm>
          <a:prstGeom prst="rect">
            <a:avLst/>
          </a:prstGeom>
        </p:spPr>
        <p:txBody>
          <a:bodyPr vert="horz" lIns="0" tIns="45720" rIns="0" bIns="45720" rtlCol="0">
            <a:normAutofit/>
          </a:bodyPr>
          <a:lstStyle>
            <a:lvl1pPr marL="285750" indent="-285750" algn="l" defTabSz="457200" rtl="0" eaLnBrk="1" latinLnBrk="0" hangingPunct="1">
              <a:spcBef>
                <a:spcPct val="20000"/>
              </a:spcBef>
              <a:buClr>
                <a:srgbClr val="6CB643"/>
              </a:buClr>
              <a:buFont typeface="Arial" charset="0"/>
              <a:buChar char="•"/>
              <a:defRPr sz="14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Clr>
                <a:srgbClr val="6CB643"/>
              </a:buClr>
              <a:buFont typeface=".AppleSystemUIFont" charset="0"/>
              <a:buChar char="–"/>
              <a:defRPr sz="1400" kern="1200">
                <a:solidFill>
                  <a:schemeClr val="tx1"/>
                </a:solidFill>
                <a:latin typeface="Arial" charset="0"/>
                <a:ea typeface="Arial" charset="0"/>
                <a:cs typeface="Arial" charset="0"/>
              </a:defRPr>
            </a:lvl2pPr>
            <a:lvl3pPr marL="1200150" indent="-285750" algn="l" defTabSz="457200" rtl="0" eaLnBrk="1" latinLnBrk="0" hangingPunct="1">
              <a:spcBef>
                <a:spcPct val="20000"/>
              </a:spcBef>
              <a:buClr>
                <a:srgbClr val="6CB643"/>
              </a:buClr>
              <a:buFont typeface="Courier New" charset="0"/>
              <a:buChar char="o"/>
              <a:defRPr sz="1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200"/>
              </a:spcAft>
              <a:buNone/>
            </a:pPr>
            <a:endParaRPr lang="fr-FR" b="1" dirty="0"/>
          </a:p>
          <a:p>
            <a:pPr marL="0" indent="0">
              <a:spcBef>
                <a:spcPts val="0"/>
              </a:spcBef>
              <a:buNone/>
            </a:pPr>
            <a:r>
              <a:rPr lang="fr-FR" b="1" dirty="0"/>
              <a:t>Objectif : </a:t>
            </a:r>
            <a:r>
              <a:rPr lang="fr-FR" dirty="0"/>
              <a:t>Le présent AAP a pour ambition l’expérimentation de démarches innovantes de participation des personnes vivant en établissement, ainsi que de leurs proches aidants, notamment dans une visée d’amélioration de la qualité de vie et du service rendu. Ces dispositifs innovants de participation ont également vocation à améliorer la qualité de vie au travail des professionnels.</a:t>
            </a:r>
          </a:p>
          <a:p>
            <a:pPr marL="0" indent="0">
              <a:spcBef>
                <a:spcPts val="0"/>
              </a:spcBef>
              <a:buNone/>
            </a:pPr>
            <a:endParaRPr lang="fr-FR" b="1" dirty="0"/>
          </a:p>
          <a:p>
            <a:pPr>
              <a:spcBef>
                <a:spcPts val="600"/>
              </a:spcBef>
              <a:spcAft>
                <a:spcPts val="1200"/>
              </a:spcAft>
              <a:buFont typeface="Wingdings" panose="05000000000000000000" pitchFamily="2" charset="2"/>
              <a:buChar char="ü"/>
            </a:pPr>
            <a:r>
              <a:rPr lang="fr-FR" b="1" dirty="0"/>
              <a:t>Périmètre : </a:t>
            </a:r>
            <a:r>
              <a:rPr lang="fr-FR" dirty="0"/>
              <a:t>Dispositifs de participation impliquant </a:t>
            </a:r>
            <a:r>
              <a:rPr lang="fr-FR" b="1" dirty="0"/>
              <a:t>des personnes âgées en perte d’autonomie ou des personnes en situation de handicap vivant </a:t>
            </a:r>
            <a:r>
              <a:rPr lang="fr-FR" dirty="0"/>
              <a:t>(i.e. </a:t>
            </a:r>
            <a:r>
              <a:rPr lang="fr-FR" u="sng" dirty="0"/>
              <a:t>hébergées et accompagnées</a:t>
            </a:r>
            <a:r>
              <a:rPr lang="fr-FR" dirty="0"/>
              <a:t>) </a:t>
            </a:r>
            <a:r>
              <a:rPr lang="fr-FR" b="1" dirty="0"/>
              <a:t>en établissemen</a:t>
            </a:r>
            <a:r>
              <a:rPr lang="fr-FR" dirty="0"/>
              <a:t>t (</a:t>
            </a:r>
            <a:r>
              <a:rPr lang="fr-FR" u="sng" dirty="0"/>
              <a:t>l’établissement devant appartenir à la catégorie des établissements et services médico-sociaux</a:t>
            </a:r>
            <a:r>
              <a:rPr lang="fr-FR" dirty="0"/>
              <a:t>).</a:t>
            </a:r>
          </a:p>
          <a:p>
            <a:pPr>
              <a:spcBef>
                <a:spcPts val="600"/>
              </a:spcBef>
              <a:spcAft>
                <a:spcPts val="1200"/>
              </a:spcAft>
              <a:buFont typeface="Wingdings" panose="05000000000000000000" pitchFamily="2" charset="2"/>
              <a:buChar char="ü"/>
            </a:pPr>
            <a:r>
              <a:rPr lang="fr-FR" b="1" dirty="0"/>
              <a:t>Etablissements concernés (</a:t>
            </a:r>
            <a:r>
              <a:rPr lang="fr-FR" b="1" u="sng" dirty="0"/>
              <a:t>avec hébergement</a:t>
            </a:r>
            <a:r>
              <a:rPr lang="fr-FR" b="1" dirty="0"/>
              <a:t>) : </a:t>
            </a:r>
          </a:p>
          <a:p>
            <a:pPr lvl="1">
              <a:spcBef>
                <a:spcPts val="600"/>
              </a:spcBef>
              <a:spcAft>
                <a:spcPts val="1200"/>
              </a:spcAft>
              <a:buFont typeface="Arial" panose="020B0604020202020204" pitchFamily="34" charset="0"/>
              <a:buChar char="•"/>
            </a:pPr>
            <a:r>
              <a:rPr lang="fr-FR" dirty="0"/>
              <a:t>Pour les enfants, les adolescents et les jeunes adultes : </a:t>
            </a:r>
            <a:r>
              <a:rPr lang="fr-FR" b="1" dirty="0"/>
              <a:t>institut </a:t>
            </a:r>
            <a:r>
              <a:rPr lang="fr-FR" b="1" dirty="0" err="1"/>
              <a:t>médico-éducatif</a:t>
            </a:r>
            <a:r>
              <a:rPr lang="fr-FR" b="1" dirty="0"/>
              <a:t> (IME) ; institut thérapeutique, éducatif et pédagogique (ITEP) ; institut d’éducation motrice (IEM) ; institut d’éducation sensorielle (IES) ; établissements et services pour enfants et adolescents polyhandicapés (EEAP) ; etc.</a:t>
            </a:r>
          </a:p>
          <a:p>
            <a:pPr lvl="1">
              <a:spcBef>
                <a:spcPts val="600"/>
              </a:spcBef>
              <a:spcAft>
                <a:spcPts val="1200"/>
              </a:spcAft>
              <a:buFont typeface="Arial" panose="020B0604020202020204" pitchFamily="34" charset="0"/>
              <a:buChar char="•"/>
            </a:pPr>
            <a:r>
              <a:rPr lang="fr-FR" dirty="0"/>
              <a:t>Pour les adultes : </a:t>
            </a:r>
            <a:r>
              <a:rPr lang="fr-FR" b="1" dirty="0"/>
              <a:t>foyer d’accueil médicalisé</a:t>
            </a:r>
            <a:r>
              <a:rPr lang="fr-FR" dirty="0"/>
              <a:t> </a:t>
            </a:r>
            <a:r>
              <a:rPr lang="fr-FR" b="1" dirty="0"/>
              <a:t>(FAM), maison d’accueil spécialisé (MAS), foyer de vie, foyer d’hébergements pour travailleurs handicapés, Centres de rééducation professionnelle (CRP) avec hébergement, etc.</a:t>
            </a:r>
          </a:p>
          <a:p>
            <a:pPr lvl="1">
              <a:spcBef>
                <a:spcPts val="600"/>
              </a:spcBef>
              <a:spcAft>
                <a:spcPts val="1200"/>
              </a:spcAft>
              <a:buFont typeface="Arial" panose="020B0604020202020204" pitchFamily="34" charset="0"/>
              <a:buChar char="•"/>
            </a:pPr>
            <a:r>
              <a:rPr lang="fr-FR" dirty="0"/>
              <a:t>Pour les personnes âgées en perte d’autonomie : </a:t>
            </a:r>
            <a:r>
              <a:rPr lang="fr-FR" b="1" dirty="0"/>
              <a:t>établissement d'hébergement pour personnes âgées dépendantes (EHPAD); résidences autonomie, etc.</a:t>
            </a:r>
          </a:p>
        </p:txBody>
      </p:sp>
      <p:pic>
        <p:nvPicPr>
          <p:cNvPr id="4" name="Image 3">
            <a:extLst>
              <a:ext uri="{FF2B5EF4-FFF2-40B4-BE49-F238E27FC236}">
                <a16:creationId xmlns:a16="http://schemas.microsoft.com/office/drawing/2014/main" id="{C6C73AB7-8C59-4D39-BE8A-0CC029F2B331}"/>
              </a:ext>
            </a:extLst>
          </p:cNvPr>
          <p:cNvPicPr>
            <a:picLocks noChangeAspect="1"/>
          </p:cNvPicPr>
          <p:nvPr/>
        </p:nvPicPr>
        <p:blipFill>
          <a:blip r:embed="rId6"/>
          <a:stretch>
            <a:fillRect/>
          </a:stretch>
        </p:blipFill>
        <p:spPr>
          <a:xfrm>
            <a:off x="3993107" y="6447863"/>
            <a:ext cx="476316" cy="419158"/>
          </a:xfrm>
          <a:prstGeom prst="rect">
            <a:avLst/>
          </a:prstGeom>
        </p:spPr>
      </p:pic>
      <p:sp>
        <p:nvSpPr>
          <p:cNvPr id="5" name="ZoneTexte 16">
            <a:extLst>
              <a:ext uri="{FF2B5EF4-FFF2-40B4-BE49-F238E27FC236}">
                <a16:creationId xmlns:a16="http://schemas.microsoft.com/office/drawing/2014/main" id="{D29B4B16-FDB4-4344-9407-381150D748BD}"/>
              </a:ext>
            </a:extLst>
          </p:cNvPr>
          <p:cNvSpPr txBox="1"/>
          <p:nvPr/>
        </p:nvSpPr>
        <p:spPr>
          <a:xfrm>
            <a:off x="2724150" y="5863088"/>
            <a:ext cx="5556747" cy="58477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srgbClr val="FF0000"/>
                </a:solidFill>
              </a:rPr>
              <a:t>Les projets de participation en habitat inclusif ne rentrent pas dans le champ de l’appel à projets.</a:t>
            </a:r>
          </a:p>
        </p:txBody>
      </p:sp>
      <p:sp>
        <p:nvSpPr>
          <p:cNvPr id="7" name="Triangle isocèle 6">
            <a:extLst>
              <a:ext uri="{FF2B5EF4-FFF2-40B4-BE49-F238E27FC236}">
                <a16:creationId xmlns:a16="http://schemas.microsoft.com/office/drawing/2014/main" id="{E3DB79FA-FEEC-4B32-9C5F-23EE041AC7FF}"/>
              </a:ext>
            </a:extLst>
          </p:cNvPr>
          <p:cNvSpPr/>
          <p:nvPr>
            <p:custDataLst>
              <p:tags r:id="rId3"/>
            </p:custDataLst>
          </p:nvPr>
        </p:nvSpPr>
        <p:spPr>
          <a:xfrm>
            <a:off x="2093765" y="5863088"/>
            <a:ext cx="576775" cy="497910"/>
          </a:xfrm>
          <a:prstGeom prst="triangle">
            <a:avLst>
              <a:gd name="adj" fmla="val 50000"/>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b="1" dirty="0">
                <a:solidFill>
                  <a:schemeClr val="tx1"/>
                </a:solidFill>
              </a:rPr>
              <a:t>!</a:t>
            </a:r>
          </a:p>
        </p:txBody>
      </p:sp>
      <p:sp>
        <p:nvSpPr>
          <p:cNvPr id="8" name="Espace réservé du numéro de diapositive 7">
            <a:extLst>
              <a:ext uri="{FF2B5EF4-FFF2-40B4-BE49-F238E27FC236}">
                <a16:creationId xmlns:a16="http://schemas.microsoft.com/office/drawing/2014/main" id="{80A0DD25-3B04-4EE1-864D-9A9C3E50B320}"/>
              </a:ext>
            </a:extLst>
          </p:cNvPr>
          <p:cNvSpPr>
            <a:spLocks noGrp="1"/>
          </p:cNvSpPr>
          <p:nvPr>
            <p:ph type="sldNum" sz="quarter" idx="14"/>
          </p:nvPr>
        </p:nvSpPr>
        <p:spPr/>
        <p:txBody>
          <a:bodyPr/>
          <a:lstStyle/>
          <a:p>
            <a:fld id="{9242190C-1718-4DF4-AE65-993259183895}" type="slidenum">
              <a:rPr lang="fr-FR" smtClean="0"/>
              <a:t>9</a:t>
            </a:fld>
            <a:endParaRPr lang="fr-FR"/>
          </a:p>
        </p:txBody>
      </p:sp>
    </p:spTree>
    <p:extLst>
      <p:ext uri="{BB962C8B-B14F-4D97-AF65-F5344CB8AC3E}">
        <p14:creationId xmlns:p14="http://schemas.microsoft.com/office/powerpoint/2010/main" val="1895771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D3F51-F8EB-43D2-84D2-F5C9F7853992}">
  <ds:schemaRefs>
    <ds:schemaRef ds:uri="http://purl.org/dc/elements/1.1/"/>
    <ds:schemaRef ds:uri="http://www.w3.org/XML/1998/namespace"/>
    <ds:schemaRef ds:uri="http://purl.org/dc/terms/"/>
    <ds:schemaRef ds:uri="68504be4-6530-4b44-9461-877b72004c09"/>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A12894C1-2282-4942-B88E-3B032EF69DBA}">
  <ds:schemaRefs>
    <ds:schemaRef ds:uri="http://schemas.microsoft.com/sharepoint/v3/contenttype/forms"/>
  </ds:schemaRefs>
</ds:datastoreItem>
</file>

<file path=customXml/itemProps3.xml><?xml version="1.0" encoding="utf-8"?>
<ds:datastoreItem xmlns:ds="http://schemas.openxmlformats.org/officeDocument/2006/customXml" ds:itemID="{F089262F-E4C6-452A-A85B-50592F8E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14238</TotalTime>
  <Words>6369</Words>
  <Application>Microsoft Office PowerPoint</Application>
  <PresentationFormat>Affichage à l'écran (4:3)</PresentationFormat>
  <Paragraphs>572</Paragraphs>
  <Slides>43</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43</vt:i4>
      </vt:variant>
    </vt:vector>
  </HeadingPairs>
  <TitlesOfParts>
    <vt:vector size="51" baseType="lpstr">
      <vt:lpstr>.AppleSystemUIFont</vt:lpstr>
      <vt:lpstr>Arial</vt:lpstr>
      <vt:lpstr>Calibri</vt:lpstr>
      <vt:lpstr>Courier New</vt:lpstr>
      <vt:lpstr>Times New Roman</vt:lpstr>
      <vt:lpstr>Wingdings</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projets permanent : Innover dans le champ du handicap et de la perte d’autonomie. Instruction aux candidats</dc:title>
  <dc:creator>Utilisateur de Microsoft Office</dc:creator>
  <cp:lastModifiedBy>ANOTIN Aurore</cp:lastModifiedBy>
  <cp:revision>698</cp:revision>
  <cp:lastPrinted>2022-11-07T11:23:24Z</cp:lastPrinted>
  <dcterms:created xsi:type="dcterms:W3CDTF">2017-11-29T15:10:16Z</dcterms:created>
  <dcterms:modified xsi:type="dcterms:W3CDTF">2022-11-08T16:58:17Z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